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Montserrat"/>
      <p:regular r:id="rId36"/>
      <p:bold r:id="rId37"/>
      <p:italic r:id="rId38"/>
      <p:boldItalic r:id="rId39"/>
    </p:embeddedFont>
    <p:embeddedFont>
      <p:font typeface="Montserrat Black"/>
      <p:bold r:id="rId40"/>
      <p:boldItalic r:id="rId41"/>
    </p:embeddedFont>
    <p:embeddedFont>
      <p:font typeface="Montserrat ExtraBold"/>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2A523A-82EB-4FED-8E01-37A547702EF1}">
  <a:tblStyle styleId="{1A2A523A-82EB-4FED-8E01-37A547702EF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lack-bold.fntdata"/><Relationship Id="rId20" Type="http://schemas.openxmlformats.org/officeDocument/2006/relationships/slide" Target="slides/slide13.xml"/><Relationship Id="rId42" Type="http://schemas.openxmlformats.org/officeDocument/2006/relationships/font" Target="fonts/MontserratExtraBold-bold.fntdata"/><Relationship Id="rId41" Type="http://schemas.openxmlformats.org/officeDocument/2006/relationships/font" Target="fonts/MontserratBlack-boldItalic.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MontserratExtraBold-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Montserrat-bold.fntdata"/><Relationship Id="rId14" Type="http://schemas.openxmlformats.org/officeDocument/2006/relationships/slide" Target="slides/slide7.xml"/><Relationship Id="rId36" Type="http://schemas.openxmlformats.org/officeDocument/2006/relationships/font" Target="fonts/Montserrat-regular.fntdata"/><Relationship Id="rId17" Type="http://schemas.openxmlformats.org/officeDocument/2006/relationships/slide" Target="slides/slide10.xml"/><Relationship Id="rId39" Type="http://schemas.openxmlformats.org/officeDocument/2006/relationships/font" Target="fonts/Montserrat-boldItalic.fntdata"/><Relationship Id="rId16" Type="http://schemas.openxmlformats.org/officeDocument/2006/relationships/slide" Target="slides/slide9.xml"/><Relationship Id="rId38" Type="http://schemas.openxmlformats.org/officeDocument/2006/relationships/font" Target="fonts/Montserrat-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5b692a776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5b692a776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4beca3b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4beca3b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5f60a450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55f60a450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transformation method by Bertuad, we created surface density metrics and match them with road surface area from LION to show how to convert surface density to subsurface density.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basically, we </a:t>
            </a:r>
            <a:r>
              <a:rPr lang="en"/>
              <a:t>divided building lot density with road area in order to get the subsurface density.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looking at the methodology, my teammate will continue to explore the data section.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5f60a450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5f60a450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Increasing aging subsurface infrastructures needs to be addressed and well managed.</a:t>
            </a:r>
            <a:endParaRPr/>
          </a:p>
          <a:p>
            <a:pPr indent="0" lvl="0" marL="0" rtl="0" algn="l">
              <a:spcBef>
                <a:spcPts val="0"/>
              </a:spcBef>
              <a:spcAft>
                <a:spcPts val="0"/>
              </a:spcAft>
              <a:buNone/>
            </a:pPr>
            <a:r>
              <a:rPr lang="en"/>
              <a:t>Aging subsurface infrastructures vulnerability creates bring lots of potential risks and inconveniences.</a:t>
            </a:r>
            <a:endParaRPr/>
          </a:p>
          <a:p>
            <a:pPr indent="0" lvl="0" marL="0" rtl="0" algn="l">
              <a:spcBef>
                <a:spcPts val="0"/>
              </a:spcBef>
              <a:spcAft>
                <a:spcPts val="0"/>
              </a:spcAft>
              <a:buNone/>
            </a:pPr>
            <a:r>
              <a:rPr lang="en"/>
              <a:t>Lack of subsurface infrastructure location data requires methodology using available surface data to suggest vulnerability.</a:t>
            </a:r>
            <a:endParaRPr/>
          </a:p>
          <a:p>
            <a:pPr indent="0" lvl="0" marL="0" rtl="0" algn="l">
              <a:spcBef>
                <a:spcPts val="0"/>
              </a:spcBef>
              <a:spcAft>
                <a:spcPts val="0"/>
              </a:spcAft>
              <a:buNone/>
            </a:pPr>
            <a:r>
              <a:rPr lang="en"/>
              <a:t>The city's complex network of subsurface utility infrastructure, often referred to as the "subsurface Spaghetti," presents a formidable obstacle for utilities operating in this environment.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85957f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585957f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5baa72f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5baa72f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55baa72f1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55baa72f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5f60a4507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5f60a450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5be646cf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55be646cf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5f60a45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55f60a45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e44fe7684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e44fe7684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4beca3b1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4beca3b1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would like to give thanks to terri matthew, our project sponsor who is the director for Town+Gown at New York City Department of Design and Construction.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would also like to thanks professor laefer, our </a:t>
            </a:r>
            <a:r>
              <a:rPr lang="en"/>
              <a:t>academic</a:t>
            </a:r>
            <a:r>
              <a:rPr lang="en"/>
              <a:t> project mentor,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55be646cf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55be646cf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44fe768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44fe768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44fe768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44fe768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5f60a4507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5f60a4507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8ba9e5b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8ba9e5b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5f60a4507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5f60a4507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55f60a450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55f60a45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Increasing aging subsurface infrastructures needs to be addressed and well managed.</a:t>
            </a:r>
            <a:endParaRPr/>
          </a:p>
          <a:p>
            <a:pPr indent="0" lvl="0" marL="0" rtl="0" algn="l">
              <a:spcBef>
                <a:spcPts val="0"/>
              </a:spcBef>
              <a:spcAft>
                <a:spcPts val="0"/>
              </a:spcAft>
              <a:buNone/>
            </a:pPr>
            <a:r>
              <a:rPr lang="en"/>
              <a:t>Aging subsurface infrastructures vulnerability creates bring lots of potential risks and inconveniences.</a:t>
            </a:r>
            <a:endParaRPr/>
          </a:p>
          <a:p>
            <a:pPr indent="0" lvl="0" marL="0" rtl="0" algn="l">
              <a:spcBef>
                <a:spcPts val="0"/>
              </a:spcBef>
              <a:spcAft>
                <a:spcPts val="0"/>
              </a:spcAft>
              <a:buNone/>
            </a:pPr>
            <a:r>
              <a:rPr lang="en"/>
              <a:t>Lack of subsurface infrastructure location data requires methodology using available surface data to suggest vulnerability.</a:t>
            </a:r>
            <a:endParaRPr/>
          </a:p>
          <a:p>
            <a:pPr indent="0" lvl="0" marL="0" rtl="0" algn="l">
              <a:spcBef>
                <a:spcPts val="0"/>
              </a:spcBef>
              <a:spcAft>
                <a:spcPts val="0"/>
              </a:spcAft>
              <a:buNone/>
            </a:pPr>
            <a:r>
              <a:rPr lang="en"/>
              <a:t>The city's complex network of subsurface utility infrastructure, often referred to as the "subsurface Spaghetti," presents a formidable obstacle for utilities operating in this environment.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55f60a450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55f60a450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55f60a450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55f60a450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5baa72f1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5baa72f1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these are some of our stakeholders, organized  into </a:t>
            </a:r>
            <a:r>
              <a:rPr lang="en"/>
              <a:t>three</a:t>
            </a:r>
            <a:r>
              <a:rPr lang="en"/>
              <a:t> different </a:t>
            </a:r>
            <a:r>
              <a:rPr lang="en"/>
              <a:t>categories. First, government agencies such as the NYC Department of transportation and NYC Department of environmental protection.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Private utilities like con Edison and National Grid.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last but not least, members of the public.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5baa72f1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5baa72f1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5baa72f1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5baa72f1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because the increasing</a:t>
            </a:r>
            <a:r>
              <a:rPr lang="en"/>
              <a:t> age of subsurface infrastructures need to be addressed and well managed.</a:t>
            </a:r>
            <a:endParaRPr/>
          </a:p>
          <a:p>
            <a:pPr indent="0" lvl="0" marL="0" rtl="0" algn="l">
              <a:spcBef>
                <a:spcPts val="0"/>
              </a:spcBef>
              <a:spcAft>
                <a:spcPts val="0"/>
              </a:spcAft>
              <a:buNone/>
            </a:pPr>
            <a:r>
              <a:rPr lang="en"/>
              <a:t>As these infrastructures age, they become more vulnerable and can create lots of potential risks and inconveniences.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in figures 1 and 2, there are already a lot of excavations that are going on today on the streets of New York, all trying to fix the old infrastructures and the number of excavations are currently only expected to rise.</a:t>
            </a:r>
            <a:endParaRPr/>
          </a:p>
          <a:p>
            <a:pPr indent="0" lvl="0" marL="0" rtl="0" algn="l">
              <a:spcBef>
                <a:spcPts val="0"/>
              </a:spcBef>
              <a:spcAft>
                <a:spcPts val="0"/>
              </a:spcAft>
              <a:buNone/>
            </a:pPr>
            <a:r>
              <a:rPr lang="en"/>
              <a:t>However, these can be avoided if we have subsurface utilidors!</a:t>
            </a:r>
            <a:endParaRPr/>
          </a:p>
          <a:p>
            <a:pPr indent="0" lvl="0" marL="0" rtl="0" algn="l">
              <a:spcBef>
                <a:spcPts val="0"/>
              </a:spcBef>
              <a:spcAft>
                <a:spcPts val="0"/>
              </a:spcAft>
              <a:buNone/>
            </a:pPr>
            <a:r>
              <a:rPr lang="en"/>
              <a:t>In addition, t</a:t>
            </a:r>
            <a:r>
              <a:rPr lang="en"/>
              <a:t>he city's complex network of subsurface utility infrastructure, often referred to as the "subsurface Spaghetti," presents a formidable obstacle for utilities operating in this environment.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5baa72f19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5baa72f19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exactly is a utilidor?</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Utilidor is an underground utility </a:t>
            </a:r>
            <a:r>
              <a:rPr lang="en"/>
              <a:t>access</a:t>
            </a:r>
            <a:r>
              <a:rPr lang="en"/>
              <a:t> system which permits easier access for </a:t>
            </a:r>
            <a:r>
              <a:rPr lang="en"/>
              <a:t>maintenance of its various utility transmissions infrastructure assets.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a:t>
            </a:r>
            <a:r>
              <a:rPr lang="en"/>
              <a:t>example of a utilidor can be found is Disneyland's Magic Kingdom, a vast system of underground passageways used to transport employees, supply equipment, and other backstage operations so that the park's surface remains clean and unnoticed by visitors.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5f60a450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5f60a450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project aims to address a challenging problem related to </a:t>
            </a:r>
            <a:r>
              <a:rPr b="1" lang="en"/>
              <a:t>funding the construction of utilidors in a crowded city.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Implementing such a complex infrastructure system in New York City poses difficulties for all parties involved.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major obstacle is : securing financing for public-private utilidor assets.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our first step as a </a:t>
            </a:r>
            <a:r>
              <a:rPr lang="en"/>
              <a:t>foundation is</a:t>
            </a:r>
            <a:r>
              <a:rPr lang="en"/>
              <a:t> to find out the subsurface density. However, there is not enough subsurface infrastructure data available, therefore we reversed the surface density map to estimate the underground </a:t>
            </a:r>
            <a:r>
              <a:rPr lang="en"/>
              <a:t>density</a:t>
            </a:r>
            <a:r>
              <a:rPr lang="en"/>
              <a:t> map which gave us additional data to work with.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5baa72f19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5baa72f19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5baa72f1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5baa72f1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solidFill>
                <a:srgbClr val="333333"/>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t/>
            </a:r>
            <a:endParaRPr i="1">
              <a:solidFill>
                <a:srgbClr val="333333"/>
              </a:solidFill>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jp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55" name="Google Shape;55;p14"/>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56" name="Google Shape;56;p1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57" name="Google Shape;57;p14"/>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8" name="Google Shape;58;p14"/>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61" name="Google Shape;61;p15"/>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62" name="Google Shape;62;p1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63" name="Google Shape;63;p15"/>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4" name="Google Shape;64;p15"/>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65" name="Shape 65"/>
        <p:cNvGrpSpPr/>
        <p:nvPr/>
      </p:nvGrpSpPr>
      <p:grpSpPr>
        <a:xfrm>
          <a:off x="0" y="0"/>
          <a:ext cx="0" cy="0"/>
          <a:chOff x="0" y="0"/>
          <a:chExt cx="0" cy="0"/>
        </a:xfrm>
      </p:grpSpPr>
      <p:pic>
        <p:nvPicPr>
          <p:cNvPr id="66" name="Google Shape;66;p16"/>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67" name="Google Shape;67;p16"/>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68" name="Google Shape;68;p16"/>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69" name="Google Shape;69;p16"/>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0" name="Google Shape;70;p16"/>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71" name="Shape 71"/>
        <p:cNvGrpSpPr/>
        <p:nvPr/>
      </p:nvGrpSpPr>
      <p:grpSpPr>
        <a:xfrm>
          <a:off x="0" y="0"/>
          <a:ext cx="0" cy="0"/>
          <a:chOff x="0" y="0"/>
          <a:chExt cx="0" cy="0"/>
        </a:xfrm>
      </p:grpSpPr>
      <p:pic>
        <p:nvPicPr>
          <p:cNvPr id="72" name="Google Shape;72;p17"/>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73" name="Google Shape;73;p17"/>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74" name="Google Shape;74;p17"/>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75" name="Google Shape;75;p17"/>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6" name="Google Shape;76;p17"/>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77" name="Shape 77"/>
        <p:cNvGrpSpPr/>
        <p:nvPr/>
      </p:nvGrpSpPr>
      <p:grpSpPr>
        <a:xfrm>
          <a:off x="0" y="0"/>
          <a:ext cx="0" cy="0"/>
          <a:chOff x="0" y="0"/>
          <a:chExt cx="0" cy="0"/>
        </a:xfrm>
      </p:grpSpPr>
      <p:pic>
        <p:nvPicPr>
          <p:cNvPr id="78" name="Google Shape;78;p18"/>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79" name="Google Shape;79;p18"/>
          <p:cNvCxnSpPr/>
          <p:nvPr/>
        </p:nvCxnSpPr>
        <p:spPr>
          <a:xfrm>
            <a:off x="407168" y="2618527"/>
            <a:ext cx="521400" cy="0"/>
          </a:xfrm>
          <a:prstGeom prst="straightConnector1">
            <a:avLst/>
          </a:prstGeom>
          <a:noFill/>
          <a:ln cap="flat" cmpd="sng" w="76200">
            <a:solidFill>
              <a:srgbClr val="8900E1"/>
            </a:solidFill>
            <a:prstDash val="solid"/>
            <a:round/>
            <a:headEnd len="med" w="med" type="none"/>
            <a:tailEnd len="med" w="med" type="none"/>
          </a:ln>
        </p:spPr>
      </p:cxnSp>
      <p:pic>
        <p:nvPicPr>
          <p:cNvPr descr=" " id="80" name="Google Shape;80;p18"/>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1" name="Google Shape;81;p18"/>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82" name="Google Shape;82;p18"/>
          <p:cNvSpPr txBox="1"/>
          <p:nvPr>
            <p:ph idx="1" type="subTitle"/>
          </p:nvPr>
        </p:nvSpPr>
        <p:spPr>
          <a:xfrm>
            <a:off x="316950" y="2938025"/>
            <a:ext cx="4031700" cy="47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sp>
        <p:nvSpPr>
          <p:cNvPr id="84" name="Google Shape;84;p19"/>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85" name="Google Shape;85;p19"/>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1600"/>
              </a:spcBef>
              <a:spcAft>
                <a:spcPts val="0"/>
              </a:spcAft>
              <a:buSzPts val="1400"/>
              <a:buChar char="○"/>
              <a:defRPr/>
            </a:lvl2pPr>
            <a:lvl3pPr indent="-317500" lvl="2" marL="1371600" rtl="0">
              <a:lnSpc>
                <a:spcPct val="125000"/>
              </a:lnSpc>
              <a:spcBef>
                <a:spcPts val="1600"/>
              </a:spcBef>
              <a:spcAft>
                <a:spcPts val="0"/>
              </a:spcAft>
              <a:buSzPts val="1400"/>
              <a:buChar char="■"/>
              <a:defRPr/>
            </a:lvl3pPr>
            <a:lvl4pPr indent="-317500" lvl="3" marL="1828800" rtl="0">
              <a:lnSpc>
                <a:spcPct val="125000"/>
              </a:lnSpc>
              <a:spcBef>
                <a:spcPts val="1600"/>
              </a:spcBef>
              <a:spcAft>
                <a:spcPts val="0"/>
              </a:spcAft>
              <a:buSzPts val="1400"/>
              <a:buChar char="●"/>
              <a:defRPr/>
            </a:lvl4pPr>
            <a:lvl5pPr indent="-317500" lvl="4" marL="2286000" rtl="0">
              <a:lnSpc>
                <a:spcPct val="125000"/>
              </a:lnSpc>
              <a:spcBef>
                <a:spcPts val="1600"/>
              </a:spcBef>
              <a:spcAft>
                <a:spcPts val="0"/>
              </a:spcAft>
              <a:buSzPts val="1400"/>
              <a:buChar char="○"/>
              <a:defRPr/>
            </a:lvl5pPr>
            <a:lvl6pPr indent="-317500" lvl="5" marL="2743200" rtl="0">
              <a:lnSpc>
                <a:spcPct val="125000"/>
              </a:lnSpc>
              <a:spcBef>
                <a:spcPts val="1600"/>
              </a:spcBef>
              <a:spcAft>
                <a:spcPts val="0"/>
              </a:spcAft>
              <a:buSzPts val="1400"/>
              <a:buChar char="■"/>
              <a:defRPr/>
            </a:lvl6pPr>
            <a:lvl7pPr indent="-317500" lvl="6" marL="3200400" rtl="0">
              <a:lnSpc>
                <a:spcPct val="125000"/>
              </a:lnSpc>
              <a:spcBef>
                <a:spcPts val="1600"/>
              </a:spcBef>
              <a:spcAft>
                <a:spcPts val="0"/>
              </a:spcAft>
              <a:buSzPts val="1400"/>
              <a:buChar char="●"/>
              <a:defRPr/>
            </a:lvl7pPr>
            <a:lvl8pPr indent="-317500" lvl="7" marL="3657600" rtl="0">
              <a:lnSpc>
                <a:spcPct val="125000"/>
              </a:lnSpc>
              <a:spcBef>
                <a:spcPts val="1600"/>
              </a:spcBef>
              <a:spcAft>
                <a:spcPts val="0"/>
              </a:spcAft>
              <a:buSzPts val="1400"/>
              <a:buChar char="○"/>
              <a:defRPr/>
            </a:lvl8pPr>
            <a:lvl9pPr indent="-317500" lvl="8" marL="4114800" rtl="0">
              <a:lnSpc>
                <a:spcPct val="125000"/>
              </a:lnSpc>
              <a:spcBef>
                <a:spcPts val="1600"/>
              </a:spcBef>
              <a:spcAft>
                <a:spcPts val="1600"/>
              </a:spcAft>
              <a:buSzPts val="1400"/>
              <a:buChar char="■"/>
              <a:defRPr/>
            </a:lvl9pPr>
          </a:lstStyle>
          <a:p/>
        </p:txBody>
      </p:sp>
      <p:sp>
        <p:nvSpPr>
          <p:cNvPr id="86" name="Google Shape;86;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descr=" " id="87" name="Google Shape;87;p19"/>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88" name="Google Shape;88;p1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20"/>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91" name="Google Shape;91;p2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92" name="Google Shape;92;p20"/>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93" name="Google Shape;93;p20"/>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94" name="Google Shape;94;p2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95" name="Google Shape;95;p2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21"/>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98" name="Google Shape;98;p21"/>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99" name="Google Shape;99;p2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100" name="Google Shape;100;p21"/>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22"/>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rtl="0">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rtl="0">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rtl="0">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rtl="0">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rtl="0">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rtl="0">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rtl="0">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103" name="Google Shape;103;p22"/>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pic>
        <p:nvPicPr>
          <p:cNvPr descr=" " id="104" name="Google Shape;104;p2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5" name="Google Shape;105;p2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106" name="Google Shape;106;p22"/>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107" name="Shape 107"/>
        <p:cNvGrpSpPr/>
        <p:nvPr/>
      </p:nvGrpSpPr>
      <p:grpSpPr>
        <a:xfrm>
          <a:off x="0" y="0"/>
          <a:ext cx="0" cy="0"/>
          <a:chOff x="0" y="0"/>
          <a:chExt cx="0" cy="0"/>
        </a:xfrm>
      </p:grpSpPr>
      <p:pic>
        <p:nvPicPr>
          <p:cNvPr id="108" name="Google Shape;108;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9" name="Google Shape;109;p23"/>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rtl="0">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rtl="0">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rtl="0">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rtl="0">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rtl="0">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rtl="0">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rtl="0">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rtl="0">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110" name="Google Shape;110;p23"/>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111" name="Google Shape;111;p2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 name="Shape 112"/>
        <p:cNvGrpSpPr/>
        <p:nvPr/>
      </p:nvGrpSpPr>
      <p:grpSpPr>
        <a:xfrm>
          <a:off x="0" y="0"/>
          <a:ext cx="0" cy="0"/>
          <a:chOff x="0" y="0"/>
          <a:chExt cx="0" cy="0"/>
        </a:xfrm>
      </p:grpSpPr>
      <p:sp>
        <p:nvSpPr>
          <p:cNvPr descr=" " id="113" name="Google Shape;113;p24"/>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4"/>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rt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5" name="Google Shape;115;p24"/>
          <p:cNvSpPr txBox="1"/>
          <p:nvPr>
            <p:ph idx="1" type="subTitle"/>
          </p:nvPr>
        </p:nvSpPr>
        <p:spPr>
          <a:xfrm>
            <a:off x="294375" y="2803075"/>
            <a:ext cx="39558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A6ABA"/>
              </a:buClr>
              <a:buSzPts val="1800"/>
              <a:buNone/>
              <a:defRPr>
                <a:solidFill>
                  <a:srgbClr val="9A6ABA"/>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6" name="Google Shape;116;p24"/>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descr=" " id="117" name="Google Shape;117;p2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8" name="Google Shape;118;p2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119" name="Shape 119"/>
        <p:cNvGrpSpPr/>
        <p:nvPr/>
      </p:nvGrpSpPr>
      <p:grpSpPr>
        <a:xfrm>
          <a:off x="0" y="0"/>
          <a:ext cx="0" cy="0"/>
          <a:chOff x="0" y="0"/>
          <a:chExt cx="0" cy="0"/>
        </a:xfrm>
      </p:grpSpPr>
      <p:pic>
        <p:nvPicPr>
          <p:cNvPr descr=" " id="120" name="Google Shape;120;p25"/>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21" name="Google Shape;121;p25"/>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122" name="Google Shape;122;p25"/>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123" name="Google Shape;123;p2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124" name="Google Shape;124;p25"/>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5" name="Shape 125"/>
        <p:cNvGrpSpPr/>
        <p:nvPr/>
      </p:nvGrpSpPr>
      <p:grpSpPr>
        <a:xfrm>
          <a:off x="0" y="0"/>
          <a:ext cx="0" cy="0"/>
          <a:chOff x="0" y="0"/>
          <a:chExt cx="0" cy="0"/>
        </a:xfrm>
      </p:grpSpPr>
      <p:pic>
        <p:nvPicPr>
          <p:cNvPr descr=" " id="126" name="Google Shape;126;p26"/>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27" name="Google Shape;127;p2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128" name="Google Shape;128;p26"/>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129" name="Shape 129"/>
        <p:cNvGrpSpPr/>
        <p:nvPr/>
      </p:nvGrpSpPr>
      <p:grpSpPr>
        <a:xfrm>
          <a:off x="0" y="0"/>
          <a:ext cx="0" cy="0"/>
          <a:chOff x="0" y="0"/>
          <a:chExt cx="0" cy="0"/>
        </a:xfrm>
      </p:grpSpPr>
      <p:pic>
        <p:nvPicPr>
          <p:cNvPr id="130" name="Google Shape;130;p27"/>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31" name="Google Shape;131;p2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32" name="Google Shape;132;p27"/>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33" name="Google Shape;133;p27"/>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34" name="Google Shape;134;p27"/>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135" name="Google Shape;135;p2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136" name="Shape 136"/>
        <p:cNvGrpSpPr/>
        <p:nvPr/>
      </p:nvGrpSpPr>
      <p:grpSpPr>
        <a:xfrm>
          <a:off x="0" y="0"/>
          <a:ext cx="0" cy="0"/>
          <a:chOff x="0" y="0"/>
          <a:chExt cx="0" cy="0"/>
        </a:xfrm>
      </p:grpSpPr>
      <p:pic>
        <p:nvPicPr>
          <p:cNvPr id="137" name="Google Shape;137;p28"/>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38" name="Google Shape;138;p28"/>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39" name="Google Shape;139;p28"/>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40" name="Google Shape;140;p28"/>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41" name="Google Shape;141;p28"/>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142" name="Google Shape;142;p2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143" name="Shape 143"/>
        <p:cNvGrpSpPr/>
        <p:nvPr/>
      </p:nvGrpSpPr>
      <p:grpSpPr>
        <a:xfrm>
          <a:off x="0" y="0"/>
          <a:ext cx="0" cy="0"/>
          <a:chOff x="0" y="0"/>
          <a:chExt cx="0" cy="0"/>
        </a:xfrm>
      </p:grpSpPr>
      <p:pic>
        <p:nvPicPr>
          <p:cNvPr id="144" name="Google Shape;144;p29"/>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45" name="Google Shape;145;p29"/>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46" name="Google Shape;146;p29"/>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47" name="Google Shape;147;p29"/>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48" name="Google Shape;148;p29"/>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149" name="Google Shape;149;p2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p30"/>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2" name="Google Shape;152;p30"/>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lvl1pPr indent="-304800" lvl="0" marL="457200" rtl="0" algn="ctr">
              <a:lnSpc>
                <a:spcPct val="125000"/>
              </a:lnSpc>
              <a:spcBef>
                <a:spcPts val="0"/>
              </a:spcBef>
              <a:spcAft>
                <a:spcPts val="0"/>
              </a:spcAft>
              <a:buSzPts val="1200"/>
              <a:buChar char="●"/>
              <a:defRPr sz="1200"/>
            </a:lvl1pPr>
            <a:lvl2pPr indent="-304800" lvl="1" marL="914400" rtl="0" algn="ctr">
              <a:lnSpc>
                <a:spcPct val="125000"/>
              </a:lnSpc>
              <a:spcBef>
                <a:spcPts val="0"/>
              </a:spcBef>
              <a:spcAft>
                <a:spcPts val="0"/>
              </a:spcAft>
              <a:buSzPts val="1200"/>
              <a:buChar char="○"/>
              <a:defRPr sz="1200"/>
            </a:lvl2pPr>
            <a:lvl3pPr indent="-304800" lvl="2" marL="1371600" rtl="0" algn="ctr">
              <a:lnSpc>
                <a:spcPct val="125000"/>
              </a:lnSpc>
              <a:spcBef>
                <a:spcPts val="0"/>
              </a:spcBef>
              <a:spcAft>
                <a:spcPts val="0"/>
              </a:spcAft>
              <a:buSzPts val="1200"/>
              <a:buChar char="■"/>
              <a:defRPr sz="1200"/>
            </a:lvl3pPr>
            <a:lvl4pPr indent="-304800" lvl="3" marL="1828800" rtl="0" algn="ctr">
              <a:lnSpc>
                <a:spcPct val="125000"/>
              </a:lnSpc>
              <a:spcBef>
                <a:spcPts val="0"/>
              </a:spcBef>
              <a:spcAft>
                <a:spcPts val="0"/>
              </a:spcAft>
              <a:buSzPts val="1200"/>
              <a:buChar char="●"/>
              <a:defRPr sz="1200"/>
            </a:lvl4pPr>
            <a:lvl5pPr indent="-304800" lvl="4" marL="2286000" rtl="0" algn="ctr">
              <a:lnSpc>
                <a:spcPct val="125000"/>
              </a:lnSpc>
              <a:spcBef>
                <a:spcPts val="0"/>
              </a:spcBef>
              <a:spcAft>
                <a:spcPts val="0"/>
              </a:spcAft>
              <a:buSzPts val="1200"/>
              <a:buChar char="○"/>
              <a:defRPr sz="1200"/>
            </a:lvl5pPr>
            <a:lvl6pPr indent="-304800" lvl="5" marL="2743200" rtl="0" algn="ctr">
              <a:lnSpc>
                <a:spcPct val="125000"/>
              </a:lnSpc>
              <a:spcBef>
                <a:spcPts val="0"/>
              </a:spcBef>
              <a:spcAft>
                <a:spcPts val="0"/>
              </a:spcAft>
              <a:buSzPts val="1200"/>
              <a:buChar char="■"/>
              <a:defRPr sz="1200"/>
            </a:lvl6pPr>
            <a:lvl7pPr indent="-304800" lvl="6" marL="3200400" rtl="0" algn="ctr">
              <a:lnSpc>
                <a:spcPct val="125000"/>
              </a:lnSpc>
              <a:spcBef>
                <a:spcPts val="0"/>
              </a:spcBef>
              <a:spcAft>
                <a:spcPts val="0"/>
              </a:spcAft>
              <a:buSzPts val="1200"/>
              <a:buChar char="●"/>
              <a:defRPr sz="1200"/>
            </a:lvl7pPr>
            <a:lvl8pPr indent="-304800" lvl="7" marL="3657600" rtl="0" algn="ctr">
              <a:lnSpc>
                <a:spcPct val="125000"/>
              </a:lnSpc>
              <a:spcBef>
                <a:spcPts val="0"/>
              </a:spcBef>
              <a:spcAft>
                <a:spcPts val="0"/>
              </a:spcAft>
              <a:buSzPts val="1200"/>
              <a:buChar char="○"/>
              <a:defRPr sz="1200"/>
            </a:lvl8pPr>
            <a:lvl9pPr indent="-304800" lvl="8" marL="4114800" rtl="0" algn="ctr">
              <a:lnSpc>
                <a:spcPct val="125000"/>
              </a:lnSpc>
              <a:spcBef>
                <a:spcPts val="0"/>
              </a:spcBef>
              <a:spcAft>
                <a:spcPts val="0"/>
              </a:spcAft>
              <a:buSzPts val="1200"/>
              <a:buChar char="■"/>
              <a:defRPr sz="1200"/>
            </a:lvl9pPr>
          </a:lstStyle>
          <a:p/>
        </p:txBody>
      </p:sp>
      <p:pic>
        <p:nvPicPr>
          <p:cNvPr descr=" " id="153" name="Google Shape;153;p3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54" name="Google Shape;154;p3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155" name="Google Shape;155;p30"/>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56" name="Google Shape;156;p3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57" name="Shape 157"/>
        <p:cNvGrpSpPr/>
        <p:nvPr/>
      </p:nvGrpSpPr>
      <p:grpSpPr>
        <a:xfrm>
          <a:off x="0" y="0"/>
          <a:ext cx="0" cy="0"/>
          <a:chOff x="0" y="0"/>
          <a:chExt cx="0" cy="0"/>
        </a:xfrm>
      </p:grpSpPr>
      <p:pic>
        <p:nvPicPr>
          <p:cNvPr descr=" " id="158" name="Google Shape;158;p31"/>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59" name="Google Shape;159;p3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60" name="Shape 1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rtl="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8.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4.jpg"/><Relationship Id="rId5" Type="http://schemas.openxmlformats.org/officeDocument/2006/relationships/image" Target="../media/image23.jpg"/><Relationship Id="rId6" Type="http://schemas.openxmlformats.org/officeDocument/2006/relationships/image" Target="../media/image35.jpg"/><Relationship Id="rId7"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0.jpg"/><Relationship Id="rId5"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hyperlink" Target="https://zihao-wu999.github.io/reverse-engineering/" TargetMode="External"/><Relationship Id="rId4" Type="http://schemas.openxmlformats.org/officeDocument/2006/relationships/hyperlink" Target="https://github.com/Zihao-Wu999/Reverse-Engineering-to-Estimate-Subsurface-Utility-Infrastructure-Densit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hyperlink" Target="https://doi.org/10.1086/451289" TargetMode="External"/><Relationship Id="rId4" Type="http://schemas.openxmlformats.org/officeDocument/2006/relationships/hyperlink" Target="https://doi.org/10.1016/j.tust.2015.10.024" TargetMode="External"/><Relationship Id="rId5" Type="http://schemas.openxmlformats.org/officeDocument/2006/relationships/hyperlink" Target="https://doi.org/10.1680/jcien.17.00028" TargetMode="External"/><Relationship Id="rId6" Type="http://schemas.openxmlformats.org/officeDocument/2006/relationships/hyperlink" Target="https://rpa.org/work/reports/building-better-streets#recommendations-and-case-studies" TargetMode="External"/><Relationship Id="rId7" Type="http://schemas.openxmlformats.org/officeDocument/2006/relationships/hyperlink" Target="https://www.wdw-magazine.com/beneath-the-magic-what-happens-in-the-magic-kingdom-utilidor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46.jpg"/><Relationship Id="rId4" Type="http://schemas.openxmlformats.org/officeDocument/2006/relationships/image" Target="../media/image49.jpg"/><Relationship Id="rId5" Type="http://schemas.openxmlformats.org/officeDocument/2006/relationships/image" Target="../media/image5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316949" y="1243943"/>
            <a:ext cx="8265600" cy="19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Montserrat"/>
                <a:ea typeface="Montserrat"/>
                <a:cs typeface="Montserrat"/>
                <a:sym typeface="Montserrat"/>
              </a:rPr>
              <a:t>Reverse Engineering to Estimate Subsurface Utility Infrastructure Density </a:t>
            </a:r>
            <a:endParaRPr b="1" sz="2800">
              <a:latin typeface="Montserrat"/>
              <a:ea typeface="Montserrat"/>
              <a:cs typeface="Montserrat"/>
              <a:sym typeface="Montserrat"/>
            </a:endParaRPr>
          </a:p>
          <a:p>
            <a:pPr indent="0" lvl="0" marL="0" rtl="0" algn="l">
              <a:spcBef>
                <a:spcPts val="0"/>
              </a:spcBef>
              <a:spcAft>
                <a:spcPts val="0"/>
              </a:spcAft>
              <a:buNone/>
            </a:pPr>
            <a:r>
              <a:rPr b="1" lang="en" sz="2800">
                <a:latin typeface="Montserrat"/>
                <a:ea typeface="Montserrat"/>
                <a:cs typeface="Montserrat"/>
                <a:sym typeface="Montserrat"/>
              </a:rPr>
              <a:t>for Financing Smart City Infrastructure</a:t>
            </a:r>
            <a:endParaRPr b="1" sz="9100">
              <a:latin typeface="Montserrat"/>
              <a:ea typeface="Montserrat"/>
              <a:cs typeface="Montserrat"/>
              <a:sym typeface="Montserrat"/>
            </a:endParaRPr>
          </a:p>
        </p:txBody>
      </p:sp>
      <p:sp>
        <p:nvSpPr>
          <p:cNvPr id="166" name="Google Shape;166;p33"/>
          <p:cNvSpPr txBox="1"/>
          <p:nvPr>
            <p:ph idx="2" type="body"/>
          </p:nvPr>
        </p:nvSpPr>
        <p:spPr>
          <a:xfrm>
            <a:off x="316950" y="3534375"/>
            <a:ext cx="7809000" cy="6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PRESENTED BY : Yutong Lan, Zihao Liu, Zihao Wu</a:t>
            </a:r>
            <a:endParaRPr>
              <a:solidFill>
                <a:schemeClr val="lt1"/>
              </a:solidFill>
            </a:endParaRPr>
          </a:p>
          <a:p>
            <a:pPr indent="0" lvl="0" marL="0" rtl="0" algn="l">
              <a:spcBef>
                <a:spcPts val="0"/>
              </a:spcBef>
              <a:spcAft>
                <a:spcPts val="0"/>
              </a:spcAft>
              <a:buNone/>
            </a:pPr>
            <a:r>
              <a:rPr lang="en">
                <a:solidFill>
                  <a:schemeClr val="lt1"/>
                </a:solidFill>
              </a:rPr>
              <a:t>SPONSOR : Terri C. Matthews - Director, Town+Gown, NYC DDC</a:t>
            </a:r>
            <a:endParaRPr>
              <a:solidFill>
                <a:schemeClr val="lt1"/>
              </a:solidFill>
            </a:endParaRPr>
          </a:p>
          <a:p>
            <a:pPr indent="0" lvl="0" marL="0" rtl="0" algn="l">
              <a:spcBef>
                <a:spcPts val="0"/>
              </a:spcBef>
              <a:spcAft>
                <a:spcPts val="0"/>
              </a:spcAft>
              <a:buNone/>
            </a:pPr>
            <a:r>
              <a:rPr lang="en">
                <a:solidFill>
                  <a:schemeClr val="lt1"/>
                </a:solidFill>
              </a:rPr>
              <a:t>ACADEMIC PROJECT MENTOR: CUSP Prof. Debra Laefer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07/12/2023</a:t>
            </a:r>
            <a:endParaRPr/>
          </a:p>
        </p:txBody>
      </p:sp>
      <p:sp>
        <p:nvSpPr>
          <p:cNvPr id="167" name="Google Shape;167;p33"/>
          <p:cNvSpPr txBox="1"/>
          <p:nvPr/>
        </p:nvSpPr>
        <p:spPr>
          <a:xfrm>
            <a:off x="407175" y="2702875"/>
            <a:ext cx="30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Final</a:t>
            </a:r>
            <a:r>
              <a:rPr lang="en">
                <a:solidFill>
                  <a:schemeClr val="lt1"/>
                </a:solidFill>
                <a:latin typeface="Montserrat"/>
                <a:ea typeface="Montserrat"/>
                <a:cs typeface="Montserrat"/>
                <a:sym typeface="Montserrat"/>
              </a:rPr>
              <a:t> presentation</a:t>
            </a:r>
            <a:endParaRPr>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280750" y="33747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From Literature Review</a:t>
            </a:r>
            <a:endParaRPr sz="2600"/>
          </a:p>
        </p:txBody>
      </p:sp>
      <p:sp>
        <p:nvSpPr>
          <p:cNvPr id="245" name="Google Shape;245;p42"/>
          <p:cNvSpPr txBox="1"/>
          <p:nvPr/>
        </p:nvSpPr>
        <p:spPr>
          <a:xfrm>
            <a:off x="694800" y="1289525"/>
            <a:ext cx="7754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Establish How to Act: </a:t>
            </a:r>
            <a:r>
              <a:rPr b="1" lang="en">
                <a:solidFill>
                  <a:schemeClr val="dk2"/>
                </a:solidFill>
                <a:latin typeface="Montserrat"/>
                <a:ea typeface="Montserrat"/>
                <a:cs typeface="Montserrat"/>
                <a:sym typeface="Montserrat"/>
              </a:rPr>
              <a:t>E</a:t>
            </a:r>
            <a:r>
              <a:rPr b="1" lang="en">
                <a:solidFill>
                  <a:schemeClr val="dk2"/>
                </a:solidFill>
                <a:latin typeface="Montserrat"/>
                <a:ea typeface="Montserrat"/>
                <a:cs typeface="Montserrat"/>
                <a:sym typeface="Montserrat"/>
              </a:rPr>
              <a:t>mphasized that the history of subsurface space to hydrogeology is the basis of the current urban structure and organization that affects the urban outlook. </a:t>
            </a:r>
            <a:r>
              <a:rPr lang="en" sz="1200">
                <a:solidFill>
                  <a:schemeClr val="dk2"/>
                </a:solidFill>
                <a:latin typeface="Montserrat"/>
                <a:ea typeface="Montserrat"/>
                <a:cs typeface="Montserrat"/>
                <a:sym typeface="Montserrat"/>
              </a:rPr>
              <a:t>(Tann, Metje, Admiraal, Collins, 2018)</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2"/>
                </a:solidFill>
                <a:latin typeface="Montserrat"/>
                <a:ea typeface="Montserrat"/>
                <a:cs typeface="Montserrat"/>
                <a:sym typeface="Montserrat"/>
              </a:rPr>
              <a:t>This is a discussion on the “gap” and possible financing mechanisms in this article that gave rise to our project.</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Establish How to Act: </a:t>
            </a:r>
            <a:r>
              <a:rPr b="1" lang="en">
                <a:solidFill>
                  <a:schemeClr val="dk2"/>
                </a:solidFill>
                <a:latin typeface="Montserrat"/>
                <a:ea typeface="Montserrat"/>
                <a:cs typeface="Montserrat"/>
                <a:sym typeface="Montserrat"/>
              </a:rPr>
              <a:t>Mayor’s office should coordinate with various department to evaluate and identify potential locations for future utility tunnels. </a:t>
            </a:r>
            <a:r>
              <a:rPr lang="en" sz="1200">
                <a:solidFill>
                  <a:schemeClr val="dk2"/>
                </a:solidFill>
                <a:latin typeface="Montserrat"/>
                <a:ea typeface="Montserrat"/>
                <a:cs typeface="Montserrat"/>
                <a:sym typeface="Montserrat"/>
              </a:rPr>
              <a:t>(Matthews, 2023)</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2"/>
                </a:solidFill>
                <a:latin typeface="Montserrat"/>
                <a:ea typeface="Montserrat"/>
                <a:cs typeface="Montserrat"/>
                <a:sym typeface="Montserrat"/>
              </a:rPr>
              <a:t>This is a discussion of the pros but also possible difficulties of implementing underground utilidor. </a:t>
            </a:r>
            <a:endParaRPr sz="1200">
              <a:solidFill>
                <a:srgbClr val="FF0000"/>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3"/>
          <p:cNvPicPr preferRelativeResize="0"/>
          <p:nvPr/>
        </p:nvPicPr>
        <p:blipFill>
          <a:blip r:embed="rId3">
            <a:alphaModFix/>
          </a:blip>
          <a:stretch>
            <a:fillRect/>
          </a:stretch>
        </p:blipFill>
        <p:spPr>
          <a:xfrm>
            <a:off x="548025" y="1017725"/>
            <a:ext cx="1924799" cy="1636599"/>
          </a:xfrm>
          <a:prstGeom prst="rect">
            <a:avLst/>
          </a:prstGeom>
          <a:noFill/>
          <a:ln>
            <a:noFill/>
          </a:ln>
        </p:spPr>
      </p:pic>
      <p:pic>
        <p:nvPicPr>
          <p:cNvPr id="251" name="Google Shape;251;p43"/>
          <p:cNvPicPr preferRelativeResize="0"/>
          <p:nvPr/>
        </p:nvPicPr>
        <p:blipFill>
          <a:blip r:embed="rId4">
            <a:alphaModFix/>
          </a:blip>
          <a:stretch>
            <a:fillRect/>
          </a:stretch>
        </p:blipFill>
        <p:spPr>
          <a:xfrm>
            <a:off x="3290650" y="1150200"/>
            <a:ext cx="1740249" cy="1371650"/>
          </a:xfrm>
          <a:prstGeom prst="rect">
            <a:avLst/>
          </a:prstGeom>
          <a:noFill/>
          <a:ln>
            <a:noFill/>
          </a:ln>
        </p:spPr>
      </p:pic>
      <p:pic>
        <p:nvPicPr>
          <p:cNvPr id="252" name="Google Shape;252;p43"/>
          <p:cNvPicPr preferRelativeResize="0"/>
          <p:nvPr/>
        </p:nvPicPr>
        <p:blipFill>
          <a:blip r:embed="rId5">
            <a:alphaModFix/>
          </a:blip>
          <a:stretch>
            <a:fillRect/>
          </a:stretch>
        </p:blipFill>
        <p:spPr>
          <a:xfrm>
            <a:off x="5952275" y="1150200"/>
            <a:ext cx="2421650" cy="1371650"/>
          </a:xfrm>
          <a:prstGeom prst="rect">
            <a:avLst/>
          </a:prstGeom>
          <a:noFill/>
          <a:ln>
            <a:noFill/>
          </a:ln>
        </p:spPr>
      </p:pic>
      <p:sp>
        <p:nvSpPr>
          <p:cNvPr id="253" name="Google Shape;253;p43"/>
          <p:cNvSpPr/>
          <p:nvPr/>
        </p:nvSpPr>
        <p:spPr>
          <a:xfrm>
            <a:off x="2598725" y="1735475"/>
            <a:ext cx="597600" cy="30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3"/>
          <p:cNvSpPr/>
          <p:nvPr/>
        </p:nvSpPr>
        <p:spPr>
          <a:xfrm>
            <a:off x="5192788" y="1683175"/>
            <a:ext cx="597600" cy="30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3"/>
          <p:cNvSpPr txBox="1"/>
          <p:nvPr/>
        </p:nvSpPr>
        <p:spPr>
          <a:xfrm>
            <a:off x="692400" y="2688650"/>
            <a:ext cx="1618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Montserrat"/>
                <a:ea typeface="Montserrat"/>
                <a:cs typeface="Montserrat"/>
                <a:sym typeface="Montserrat"/>
              </a:rPr>
              <a:t>New York </a:t>
            </a:r>
            <a:r>
              <a:rPr b="1" lang="en" sz="600">
                <a:latin typeface="Montserrat"/>
                <a:ea typeface="Montserrat"/>
                <a:cs typeface="Montserrat"/>
                <a:sym typeface="Montserrat"/>
              </a:rPr>
              <a:t>Building Lot Density</a:t>
            </a:r>
            <a:r>
              <a:rPr lang="en" sz="600">
                <a:latin typeface="Montserrat"/>
                <a:ea typeface="Montserrat"/>
                <a:cs typeface="Montserrat"/>
                <a:sym typeface="Montserrat"/>
              </a:rPr>
              <a:t> Map</a:t>
            </a:r>
            <a:endParaRPr sz="300">
              <a:latin typeface="Montserrat"/>
              <a:ea typeface="Montserrat"/>
              <a:cs typeface="Montserrat"/>
              <a:sym typeface="Montserrat"/>
            </a:endParaRPr>
          </a:p>
        </p:txBody>
      </p:sp>
      <p:sp>
        <p:nvSpPr>
          <p:cNvPr id="256" name="Google Shape;256;p43"/>
          <p:cNvSpPr txBox="1"/>
          <p:nvPr/>
        </p:nvSpPr>
        <p:spPr>
          <a:xfrm>
            <a:off x="3198375" y="2688650"/>
            <a:ext cx="1924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Montserrat"/>
                <a:ea typeface="Montserrat"/>
                <a:cs typeface="Montserrat"/>
                <a:sym typeface="Montserrat"/>
              </a:rPr>
              <a:t>New York </a:t>
            </a:r>
            <a:r>
              <a:rPr b="1" lang="en" sz="600">
                <a:latin typeface="Montserrat"/>
                <a:ea typeface="Montserrat"/>
                <a:cs typeface="Montserrat"/>
                <a:sym typeface="Montserrat"/>
              </a:rPr>
              <a:t>Road Surface Area Density</a:t>
            </a:r>
            <a:r>
              <a:rPr lang="en" sz="600">
                <a:latin typeface="Montserrat"/>
                <a:ea typeface="Montserrat"/>
                <a:cs typeface="Montserrat"/>
                <a:sym typeface="Montserrat"/>
              </a:rPr>
              <a:t> Map</a:t>
            </a:r>
            <a:endParaRPr sz="300">
              <a:latin typeface="Montserrat"/>
              <a:ea typeface="Montserrat"/>
              <a:cs typeface="Montserrat"/>
              <a:sym typeface="Montserrat"/>
            </a:endParaRPr>
          </a:p>
        </p:txBody>
      </p:sp>
      <p:sp>
        <p:nvSpPr>
          <p:cNvPr id="257" name="Google Shape;257;p43"/>
          <p:cNvSpPr txBox="1"/>
          <p:nvPr/>
        </p:nvSpPr>
        <p:spPr>
          <a:xfrm>
            <a:off x="6299900" y="2688650"/>
            <a:ext cx="1924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Montserrat"/>
                <a:ea typeface="Montserrat"/>
                <a:cs typeface="Montserrat"/>
                <a:sym typeface="Montserrat"/>
              </a:rPr>
              <a:t>New York </a:t>
            </a:r>
            <a:r>
              <a:rPr b="1" lang="en" sz="600">
                <a:latin typeface="Montserrat"/>
                <a:ea typeface="Montserrat"/>
                <a:cs typeface="Montserrat"/>
                <a:sym typeface="Montserrat"/>
              </a:rPr>
              <a:t>Subsurface Density map</a:t>
            </a:r>
            <a:endParaRPr b="1" sz="300">
              <a:latin typeface="Montserrat"/>
              <a:ea typeface="Montserrat"/>
              <a:cs typeface="Montserrat"/>
              <a:sym typeface="Montserrat"/>
            </a:endParaRPr>
          </a:p>
        </p:txBody>
      </p:sp>
      <p:sp>
        <p:nvSpPr>
          <p:cNvPr id="258" name="Google Shape;258;p43"/>
          <p:cNvSpPr txBox="1"/>
          <p:nvPr/>
        </p:nvSpPr>
        <p:spPr>
          <a:xfrm>
            <a:off x="3056825" y="3208350"/>
            <a:ext cx="5620500" cy="661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latin typeface="Montserrat"/>
                <a:ea typeface="Montserrat"/>
                <a:cs typeface="Montserrat"/>
                <a:sym typeface="Montserrat"/>
              </a:rPr>
              <a:t>T</a:t>
            </a:r>
            <a:r>
              <a:rPr b="1" lang="en" sz="1100">
                <a:latin typeface="Montserrat"/>
                <a:ea typeface="Montserrat"/>
                <a:cs typeface="Montserrat"/>
                <a:sym typeface="Montserrat"/>
              </a:rPr>
              <a:t>ransformation method by Alain Bertaud: </a:t>
            </a:r>
            <a:r>
              <a:rPr lang="en" sz="1000">
                <a:solidFill>
                  <a:srgbClr val="222222"/>
                </a:solidFill>
                <a:highlight>
                  <a:srgbClr val="FFFFFF"/>
                </a:highlight>
                <a:latin typeface="Montserrat"/>
                <a:ea typeface="Montserrat"/>
                <a:cs typeface="Montserrat"/>
                <a:sym typeface="Montserrat"/>
              </a:rPr>
              <a:t>Created surface density metrics and match them with road surface area from LION to show how to convert surface density to subsurface density. </a:t>
            </a:r>
            <a:endParaRPr b="1" sz="1100">
              <a:latin typeface="Montserrat"/>
              <a:ea typeface="Montserrat"/>
              <a:cs typeface="Montserrat"/>
              <a:sym typeface="Montserrat"/>
            </a:endParaRPr>
          </a:p>
        </p:txBody>
      </p:sp>
      <p:pic>
        <p:nvPicPr>
          <p:cNvPr id="259" name="Google Shape;259;p43"/>
          <p:cNvPicPr preferRelativeResize="0"/>
          <p:nvPr/>
        </p:nvPicPr>
        <p:blipFill>
          <a:blip r:embed="rId6">
            <a:alphaModFix/>
          </a:blip>
          <a:stretch>
            <a:fillRect/>
          </a:stretch>
        </p:blipFill>
        <p:spPr>
          <a:xfrm>
            <a:off x="494550" y="3156226"/>
            <a:ext cx="859099" cy="922798"/>
          </a:xfrm>
          <a:prstGeom prst="rect">
            <a:avLst/>
          </a:prstGeom>
          <a:noFill/>
          <a:ln>
            <a:noFill/>
          </a:ln>
        </p:spPr>
      </p:pic>
      <p:pic>
        <p:nvPicPr>
          <p:cNvPr id="260" name="Google Shape;260;p43"/>
          <p:cNvPicPr preferRelativeResize="0"/>
          <p:nvPr/>
        </p:nvPicPr>
        <p:blipFill>
          <a:blip r:embed="rId7">
            <a:alphaModFix/>
          </a:blip>
          <a:stretch>
            <a:fillRect/>
          </a:stretch>
        </p:blipFill>
        <p:spPr>
          <a:xfrm>
            <a:off x="1801325" y="3194900"/>
            <a:ext cx="1138325" cy="845450"/>
          </a:xfrm>
          <a:prstGeom prst="rect">
            <a:avLst/>
          </a:prstGeom>
          <a:noFill/>
          <a:ln>
            <a:noFill/>
          </a:ln>
        </p:spPr>
      </p:pic>
      <p:sp>
        <p:nvSpPr>
          <p:cNvPr id="261" name="Google Shape;261;p43"/>
          <p:cNvSpPr txBox="1"/>
          <p:nvPr/>
        </p:nvSpPr>
        <p:spPr>
          <a:xfrm>
            <a:off x="1411500" y="3363675"/>
            <a:ext cx="206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Montserrat"/>
                <a:ea typeface="Montserrat"/>
                <a:cs typeface="Montserrat"/>
                <a:sym typeface="Montserrat"/>
              </a:rPr>
              <a:t>&amp;</a:t>
            </a:r>
            <a:endParaRPr b="1" sz="2300">
              <a:latin typeface="Montserrat"/>
              <a:ea typeface="Montserrat"/>
              <a:cs typeface="Montserrat"/>
              <a:sym typeface="Montserrat"/>
            </a:endParaRPr>
          </a:p>
        </p:txBody>
      </p:sp>
      <p:sp>
        <p:nvSpPr>
          <p:cNvPr id="262" name="Google Shape;262;p43"/>
          <p:cNvSpPr txBox="1"/>
          <p:nvPr>
            <p:ph type="title"/>
          </p:nvPr>
        </p:nvSpPr>
        <p:spPr>
          <a:xfrm>
            <a:off x="311700" y="445025"/>
            <a:ext cx="8424900" cy="6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Methodology</a:t>
            </a:r>
            <a:endParaRPr sz="2600"/>
          </a:p>
        </p:txBody>
      </p:sp>
      <p:sp>
        <p:nvSpPr>
          <p:cNvPr id="263" name="Google Shape;263;p43"/>
          <p:cNvSpPr txBox="1"/>
          <p:nvPr/>
        </p:nvSpPr>
        <p:spPr>
          <a:xfrm>
            <a:off x="3056825" y="3870150"/>
            <a:ext cx="44727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Montserrat"/>
                <a:ea typeface="Montserrat"/>
                <a:cs typeface="Montserrat"/>
                <a:sym typeface="Montserrat"/>
              </a:rPr>
              <a:t>Subsurface Density = Building Lot Density / Road Area</a:t>
            </a:r>
            <a:endParaRPr b="1">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311700" y="445025"/>
            <a:ext cx="8424900" cy="6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Data processing</a:t>
            </a:r>
            <a:endParaRPr sz="2600"/>
          </a:p>
        </p:txBody>
      </p:sp>
      <p:sp>
        <p:nvSpPr>
          <p:cNvPr id="269" name="Google Shape;269;p44"/>
          <p:cNvSpPr txBox="1"/>
          <p:nvPr>
            <p:ph idx="1" type="body"/>
          </p:nvPr>
        </p:nvSpPr>
        <p:spPr>
          <a:xfrm>
            <a:off x="603452" y="3962325"/>
            <a:ext cx="2756100" cy="42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NYC 3D Model by Community District</a:t>
            </a:r>
            <a:endParaRPr b="1"/>
          </a:p>
        </p:txBody>
      </p:sp>
      <p:sp>
        <p:nvSpPr>
          <p:cNvPr id="270" name="Google Shape;270;p44"/>
          <p:cNvSpPr txBox="1"/>
          <p:nvPr>
            <p:ph idx="2" type="body"/>
          </p:nvPr>
        </p:nvSpPr>
        <p:spPr>
          <a:xfrm>
            <a:off x="3317400" y="3962325"/>
            <a:ext cx="2509200" cy="428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NYC PLUTO DATA</a:t>
            </a:r>
            <a:endParaRPr b="1"/>
          </a:p>
        </p:txBody>
      </p:sp>
      <p:sp>
        <p:nvSpPr>
          <p:cNvPr id="271" name="Google Shape;271;p44"/>
          <p:cNvSpPr txBox="1"/>
          <p:nvPr/>
        </p:nvSpPr>
        <p:spPr>
          <a:xfrm>
            <a:off x="6242875" y="4103025"/>
            <a:ext cx="25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72" name="Google Shape;272;p44"/>
          <p:cNvSpPr txBox="1"/>
          <p:nvPr/>
        </p:nvSpPr>
        <p:spPr>
          <a:xfrm>
            <a:off x="6233025" y="3998675"/>
            <a:ext cx="245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Montserrat"/>
                <a:ea typeface="Montserrat"/>
                <a:cs typeface="Montserrat"/>
                <a:sym typeface="Montserrat"/>
              </a:rPr>
              <a:t>LION Single Line Street Base Map</a:t>
            </a:r>
            <a:endParaRPr b="1" sz="1200">
              <a:latin typeface="Montserrat"/>
              <a:ea typeface="Montserrat"/>
              <a:cs typeface="Montserrat"/>
              <a:sym typeface="Montserrat"/>
            </a:endParaRPr>
          </a:p>
        </p:txBody>
      </p:sp>
      <p:pic>
        <p:nvPicPr>
          <p:cNvPr id="273" name="Google Shape;273;p44"/>
          <p:cNvPicPr preferRelativeResize="0"/>
          <p:nvPr/>
        </p:nvPicPr>
        <p:blipFill>
          <a:blip r:embed="rId3">
            <a:alphaModFix/>
          </a:blip>
          <a:stretch>
            <a:fillRect/>
          </a:stretch>
        </p:blipFill>
        <p:spPr>
          <a:xfrm>
            <a:off x="407174" y="1547545"/>
            <a:ext cx="2568550" cy="2209906"/>
          </a:xfrm>
          <a:prstGeom prst="rect">
            <a:avLst/>
          </a:prstGeom>
          <a:noFill/>
          <a:ln>
            <a:noFill/>
          </a:ln>
        </p:spPr>
      </p:pic>
      <p:pic>
        <p:nvPicPr>
          <p:cNvPr id="274" name="Google Shape;274;p44"/>
          <p:cNvPicPr preferRelativeResize="0"/>
          <p:nvPr/>
        </p:nvPicPr>
        <p:blipFill>
          <a:blip r:embed="rId4">
            <a:alphaModFix/>
          </a:blip>
          <a:stretch>
            <a:fillRect/>
          </a:stretch>
        </p:blipFill>
        <p:spPr>
          <a:xfrm>
            <a:off x="3315789" y="1540250"/>
            <a:ext cx="2568562" cy="2260179"/>
          </a:xfrm>
          <a:prstGeom prst="rect">
            <a:avLst/>
          </a:prstGeom>
          <a:noFill/>
          <a:ln>
            <a:noFill/>
          </a:ln>
        </p:spPr>
      </p:pic>
      <p:pic>
        <p:nvPicPr>
          <p:cNvPr id="275" name="Google Shape;275;p44"/>
          <p:cNvPicPr preferRelativeResize="0"/>
          <p:nvPr/>
        </p:nvPicPr>
        <p:blipFill>
          <a:blip r:embed="rId5">
            <a:alphaModFix/>
          </a:blip>
          <a:stretch>
            <a:fillRect/>
          </a:stretch>
        </p:blipFill>
        <p:spPr>
          <a:xfrm>
            <a:off x="6177825" y="1580640"/>
            <a:ext cx="2509201" cy="2143723"/>
          </a:xfrm>
          <a:prstGeom prst="rect">
            <a:avLst/>
          </a:prstGeom>
          <a:noFill/>
          <a:ln>
            <a:noFill/>
          </a:ln>
        </p:spPr>
      </p:pic>
      <p:sp>
        <p:nvSpPr>
          <p:cNvPr id="276" name="Google Shape;276;p44"/>
          <p:cNvSpPr txBox="1"/>
          <p:nvPr/>
        </p:nvSpPr>
        <p:spPr>
          <a:xfrm>
            <a:off x="419500" y="994050"/>
            <a:ext cx="83325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The three datasets were processed using Rhino7, Python, and ArcGIS Pro( filtering missing data).</a:t>
            </a:r>
            <a:endParaRPr sz="12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Cross </a:t>
            </a:r>
            <a:r>
              <a:rPr lang="en" sz="2600"/>
              <a:t>validation </a:t>
            </a:r>
            <a:r>
              <a:rPr lang="en" sz="2600">
                <a:solidFill>
                  <a:schemeClr val="dk1"/>
                </a:solidFill>
              </a:rPr>
              <a:t>Calculation </a:t>
            </a:r>
            <a:endParaRPr sz="2600"/>
          </a:p>
        </p:txBody>
      </p:sp>
      <p:pic>
        <p:nvPicPr>
          <p:cNvPr id="282" name="Google Shape;282;p45"/>
          <p:cNvPicPr preferRelativeResize="0"/>
          <p:nvPr/>
        </p:nvPicPr>
        <p:blipFill>
          <a:blip r:embed="rId3">
            <a:alphaModFix/>
          </a:blip>
          <a:stretch>
            <a:fillRect/>
          </a:stretch>
        </p:blipFill>
        <p:spPr>
          <a:xfrm>
            <a:off x="457825" y="1074675"/>
            <a:ext cx="3220320" cy="2113575"/>
          </a:xfrm>
          <a:prstGeom prst="rect">
            <a:avLst/>
          </a:prstGeom>
          <a:noFill/>
          <a:ln>
            <a:noFill/>
          </a:ln>
        </p:spPr>
      </p:pic>
      <p:pic>
        <p:nvPicPr>
          <p:cNvPr id="283" name="Google Shape;283;p45"/>
          <p:cNvPicPr preferRelativeResize="0"/>
          <p:nvPr/>
        </p:nvPicPr>
        <p:blipFill>
          <a:blip r:embed="rId4">
            <a:alphaModFix/>
          </a:blip>
          <a:stretch>
            <a:fillRect/>
          </a:stretch>
        </p:blipFill>
        <p:spPr>
          <a:xfrm>
            <a:off x="5443500" y="3065750"/>
            <a:ext cx="2400300" cy="1314450"/>
          </a:xfrm>
          <a:prstGeom prst="rect">
            <a:avLst/>
          </a:prstGeom>
          <a:noFill/>
          <a:ln>
            <a:noFill/>
          </a:ln>
        </p:spPr>
      </p:pic>
      <p:graphicFrame>
        <p:nvGraphicFramePr>
          <p:cNvPr id="284" name="Google Shape;284;p45"/>
          <p:cNvGraphicFramePr/>
          <p:nvPr/>
        </p:nvGraphicFramePr>
        <p:xfrm>
          <a:off x="4064325" y="1074675"/>
          <a:ext cx="3000000" cy="3000000"/>
        </p:xfrm>
        <a:graphic>
          <a:graphicData uri="http://schemas.openxmlformats.org/drawingml/2006/table">
            <a:tbl>
              <a:tblPr>
                <a:noFill/>
                <a:tableStyleId>{1A2A523A-82EB-4FED-8E01-37A547702EF1}</a:tableStyleId>
              </a:tblPr>
              <a:tblGrid>
                <a:gridCol w="732450"/>
                <a:gridCol w="754425"/>
                <a:gridCol w="710475"/>
                <a:gridCol w="629900"/>
                <a:gridCol w="578625"/>
                <a:gridCol w="703150"/>
                <a:gridCol w="703150"/>
              </a:tblGrid>
              <a:tr h="522325">
                <a:tc gridSpan="7">
                  <a:txBody>
                    <a:bodyPr/>
                    <a:lstStyle/>
                    <a:p>
                      <a:pPr indent="0" lvl="0" marL="0" rtl="0" algn="ctr">
                        <a:spcBef>
                          <a:spcPts val="0"/>
                        </a:spcBef>
                        <a:spcAft>
                          <a:spcPts val="0"/>
                        </a:spcAft>
                        <a:buNone/>
                      </a:pPr>
                      <a:r>
                        <a:rPr lang="en" sz="1100">
                          <a:latin typeface="Montserrat ExtraBold"/>
                          <a:ea typeface="Montserrat ExtraBold"/>
                          <a:cs typeface="Montserrat ExtraBold"/>
                          <a:sym typeface="Montserrat ExtraBold"/>
                        </a:rPr>
                        <a:t>Cross validation result</a:t>
                      </a:r>
                      <a:endParaRPr sz="1100">
                        <a:latin typeface="Montserrat ExtraBold"/>
                        <a:ea typeface="Montserrat ExtraBold"/>
                        <a:cs typeface="Montserrat ExtraBold"/>
                        <a:sym typeface="Montserrat ExtraBold"/>
                      </a:endParaRPr>
                    </a:p>
                  </a:txBody>
                  <a:tcPr marT="63500" marB="63500" marR="63500" marL="63500"/>
                </a:tc>
                <a:tc hMerge="1"/>
                <a:tc hMerge="1"/>
                <a:tc hMerge="1"/>
                <a:tc hMerge="1"/>
                <a:tc hMerge="1"/>
                <a:tc hMerge="1"/>
              </a:tr>
              <a:tr h="505800">
                <a:tc>
                  <a:txBody>
                    <a:bodyPr/>
                    <a:lstStyle/>
                    <a:p>
                      <a:pPr indent="0" lvl="0" marL="0" rtl="0" algn="l">
                        <a:spcBef>
                          <a:spcPts val="0"/>
                        </a:spcBef>
                        <a:spcAft>
                          <a:spcPts val="0"/>
                        </a:spcAft>
                        <a:buNone/>
                      </a:pPr>
                      <a:r>
                        <a:rPr lang="en" sz="800">
                          <a:latin typeface="Montserrat ExtraBold"/>
                          <a:ea typeface="Montserrat ExtraBold"/>
                          <a:cs typeface="Montserrat ExtraBold"/>
                          <a:sym typeface="Montserrat ExtraBold"/>
                        </a:rPr>
                        <a:t>Density from DCP 3D MODEL</a:t>
                      </a:r>
                      <a:endParaRPr sz="800">
                        <a:latin typeface="Montserrat ExtraBold"/>
                        <a:ea typeface="Montserrat ExtraBold"/>
                        <a:cs typeface="Montserrat ExtraBold"/>
                        <a:sym typeface="Montserrat ExtraBold"/>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36.81836569</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65.73728729</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39.77941479</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34.1031122</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30.61089658</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38.41869853</a:t>
                      </a:r>
                      <a:endParaRPr sz="800">
                        <a:latin typeface="Montserrat"/>
                        <a:ea typeface="Montserrat"/>
                        <a:cs typeface="Montserrat"/>
                        <a:sym typeface="Montserrat"/>
                      </a:endParaRPr>
                    </a:p>
                  </a:txBody>
                  <a:tcPr marT="63500" marB="63500" marR="63500" marL="63500"/>
                </a:tc>
              </a:tr>
              <a:tr h="505800">
                <a:tc>
                  <a:txBody>
                    <a:bodyPr/>
                    <a:lstStyle/>
                    <a:p>
                      <a:pPr indent="0" lvl="0" marL="0" rtl="0" algn="l">
                        <a:spcBef>
                          <a:spcPts val="0"/>
                        </a:spcBef>
                        <a:spcAft>
                          <a:spcPts val="0"/>
                        </a:spcAft>
                        <a:buNone/>
                      </a:pPr>
                      <a:r>
                        <a:rPr lang="en" sz="800">
                          <a:latin typeface="Montserrat ExtraBold"/>
                          <a:ea typeface="Montserrat ExtraBold"/>
                          <a:cs typeface="Montserrat ExtraBold"/>
                          <a:sym typeface="Montserrat ExtraBold"/>
                        </a:rPr>
                        <a:t>Density from PLUTO</a:t>
                      </a:r>
                      <a:endParaRPr sz="800">
                        <a:latin typeface="Montserrat ExtraBold"/>
                        <a:ea typeface="Montserrat ExtraBold"/>
                        <a:cs typeface="Montserrat ExtraBold"/>
                        <a:sym typeface="Montserrat ExtraBold"/>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1.466339946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2.510099888</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1.695279956</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1.33671999</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0.813844025</a:t>
                      </a:r>
                      <a:endParaRPr sz="8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800">
                          <a:latin typeface="Montserrat"/>
                          <a:ea typeface="Montserrat"/>
                          <a:cs typeface="Montserrat"/>
                          <a:sym typeface="Montserrat"/>
                        </a:rPr>
                        <a:t>1.441550016</a:t>
                      </a:r>
                      <a:endParaRPr sz="800">
                        <a:latin typeface="Montserrat"/>
                        <a:ea typeface="Montserrat"/>
                        <a:cs typeface="Montserrat"/>
                        <a:sym typeface="Montserrat"/>
                      </a:endParaRPr>
                    </a:p>
                  </a:txBody>
                  <a:tcPr marT="63500" marB="63500" marR="63500" marL="63500"/>
                </a:tc>
              </a:tr>
            </a:tbl>
          </a:graphicData>
        </a:graphic>
      </p:graphicFrame>
      <p:sp>
        <p:nvSpPr>
          <p:cNvPr id="285" name="Google Shape;285;p45"/>
          <p:cNvSpPr txBox="1"/>
          <p:nvPr/>
        </p:nvSpPr>
        <p:spPr>
          <a:xfrm>
            <a:off x="457825" y="3615825"/>
            <a:ext cx="4761900" cy="354000"/>
          </a:xfrm>
          <a:prstGeom prst="rect">
            <a:avLst/>
          </a:prstGeom>
          <a:noFill/>
          <a:ln>
            <a:noFill/>
          </a:ln>
        </p:spPr>
        <p:txBody>
          <a:bodyPr anchorCtr="0" anchor="t" bIns="91425" lIns="91425" spcFirstLastPara="1" rIns="91425" wrap="square" tIns="91425">
            <a:spAutoFit/>
          </a:bodyPr>
          <a:lstStyle/>
          <a:p>
            <a:pPr indent="0" lvl="0" marL="0" rtl="0" algn="just">
              <a:lnSpc>
                <a:spcPct val="125000"/>
              </a:lnSpc>
              <a:spcBef>
                <a:spcPts val="0"/>
              </a:spcBef>
              <a:spcAft>
                <a:spcPts val="0"/>
              </a:spcAft>
              <a:buNone/>
            </a:pPr>
            <a:r>
              <a:rPr b="1" lang="en" sz="1100">
                <a:solidFill>
                  <a:srgbClr val="222222"/>
                </a:solidFill>
                <a:latin typeface="Montserrat"/>
                <a:ea typeface="Montserrat"/>
                <a:cs typeface="Montserrat"/>
                <a:sym typeface="Montserrat"/>
              </a:rPr>
              <a:t>Kolmogorov-Smirnov Test： p-value of 0.93</a:t>
            </a:r>
            <a:endParaRPr b="1">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6"/>
          <p:cNvPicPr preferRelativeResize="0"/>
          <p:nvPr/>
        </p:nvPicPr>
        <p:blipFill>
          <a:blip r:embed="rId3">
            <a:alphaModFix/>
          </a:blip>
          <a:stretch>
            <a:fillRect/>
          </a:stretch>
        </p:blipFill>
        <p:spPr>
          <a:xfrm>
            <a:off x="311700" y="1135875"/>
            <a:ext cx="8424902" cy="1467050"/>
          </a:xfrm>
          <a:prstGeom prst="rect">
            <a:avLst/>
          </a:prstGeom>
          <a:noFill/>
          <a:ln>
            <a:noFill/>
          </a:ln>
        </p:spPr>
      </p:pic>
      <p:pic>
        <p:nvPicPr>
          <p:cNvPr id="291" name="Google Shape;291;p46"/>
          <p:cNvPicPr preferRelativeResize="0"/>
          <p:nvPr/>
        </p:nvPicPr>
        <p:blipFill>
          <a:blip r:embed="rId4">
            <a:alphaModFix/>
          </a:blip>
          <a:stretch>
            <a:fillRect/>
          </a:stretch>
        </p:blipFill>
        <p:spPr>
          <a:xfrm>
            <a:off x="311700" y="2741025"/>
            <a:ext cx="8424899" cy="1696100"/>
          </a:xfrm>
          <a:prstGeom prst="rect">
            <a:avLst/>
          </a:prstGeom>
          <a:noFill/>
          <a:ln>
            <a:noFill/>
          </a:ln>
        </p:spPr>
      </p:pic>
      <p:sp>
        <p:nvSpPr>
          <p:cNvPr id="292" name="Google Shape;292;p46"/>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Cross validation：3D AND PLUTO </a:t>
            </a:r>
            <a:r>
              <a:rPr lang="en" sz="2600"/>
              <a:t>front</a:t>
            </a:r>
            <a:r>
              <a:rPr lang="en" sz="2600"/>
              <a:t> view</a:t>
            </a:r>
            <a:endParaRPr sz="2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7"/>
          <p:cNvPicPr preferRelativeResize="0"/>
          <p:nvPr/>
        </p:nvPicPr>
        <p:blipFill>
          <a:blip r:embed="rId3">
            <a:alphaModFix/>
          </a:blip>
          <a:stretch>
            <a:fillRect/>
          </a:stretch>
        </p:blipFill>
        <p:spPr>
          <a:xfrm>
            <a:off x="311700" y="2752300"/>
            <a:ext cx="8424900" cy="1679400"/>
          </a:xfrm>
          <a:prstGeom prst="rect">
            <a:avLst/>
          </a:prstGeom>
          <a:noFill/>
          <a:ln>
            <a:noFill/>
          </a:ln>
        </p:spPr>
      </p:pic>
      <p:pic>
        <p:nvPicPr>
          <p:cNvPr id="298" name="Google Shape;298;p47"/>
          <p:cNvPicPr preferRelativeResize="0"/>
          <p:nvPr/>
        </p:nvPicPr>
        <p:blipFill>
          <a:blip r:embed="rId4">
            <a:alphaModFix/>
          </a:blip>
          <a:stretch>
            <a:fillRect/>
          </a:stretch>
        </p:blipFill>
        <p:spPr>
          <a:xfrm>
            <a:off x="333688" y="973275"/>
            <a:ext cx="8380925" cy="1679400"/>
          </a:xfrm>
          <a:prstGeom prst="rect">
            <a:avLst/>
          </a:prstGeom>
          <a:noFill/>
          <a:ln>
            <a:noFill/>
          </a:ln>
        </p:spPr>
      </p:pic>
      <p:sp>
        <p:nvSpPr>
          <p:cNvPr id="299" name="Google Shape;299;p47"/>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Cross validation：3D AND PLUTO top view</a:t>
            </a:r>
            <a:endParaRPr sz="2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rPr>
              <a:t>Density map at the individual </a:t>
            </a:r>
            <a:r>
              <a:rPr lang="en" sz="2600">
                <a:solidFill>
                  <a:schemeClr val="dk1"/>
                </a:solidFill>
              </a:rPr>
              <a:t>district</a:t>
            </a:r>
            <a:r>
              <a:rPr lang="en" sz="2600">
                <a:solidFill>
                  <a:schemeClr val="dk1"/>
                </a:solidFill>
              </a:rPr>
              <a:t> level</a:t>
            </a:r>
            <a:endParaRPr sz="2600"/>
          </a:p>
        </p:txBody>
      </p:sp>
      <p:pic>
        <p:nvPicPr>
          <p:cNvPr id="305" name="Google Shape;305;p48"/>
          <p:cNvPicPr preferRelativeResize="0"/>
          <p:nvPr/>
        </p:nvPicPr>
        <p:blipFill>
          <a:blip r:embed="rId3">
            <a:alphaModFix/>
          </a:blip>
          <a:stretch>
            <a:fillRect/>
          </a:stretch>
        </p:blipFill>
        <p:spPr>
          <a:xfrm>
            <a:off x="6952150" y="1206040"/>
            <a:ext cx="1538499" cy="1531186"/>
          </a:xfrm>
          <a:prstGeom prst="rect">
            <a:avLst/>
          </a:prstGeom>
          <a:noFill/>
          <a:ln>
            <a:noFill/>
          </a:ln>
        </p:spPr>
      </p:pic>
      <p:sp>
        <p:nvSpPr>
          <p:cNvPr id="306" name="Google Shape;306;p48"/>
          <p:cNvSpPr txBox="1"/>
          <p:nvPr/>
        </p:nvSpPr>
        <p:spPr>
          <a:xfrm>
            <a:off x="482025" y="4052550"/>
            <a:ext cx="272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Montserrat"/>
                <a:ea typeface="Montserrat"/>
                <a:cs typeface="Montserrat"/>
                <a:sym typeface="Montserrat"/>
              </a:rPr>
              <a:t>New York city</a:t>
            </a:r>
            <a:endParaRPr sz="1600">
              <a:latin typeface="Montserrat"/>
              <a:ea typeface="Montserrat"/>
              <a:cs typeface="Montserrat"/>
              <a:sym typeface="Montserrat"/>
            </a:endParaRPr>
          </a:p>
        </p:txBody>
      </p:sp>
      <p:sp>
        <p:nvSpPr>
          <p:cNvPr id="307" name="Google Shape;307;p48"/>
          <p:cNvSpPr txBox="1"/>
          <p:nvPr/>
        </p:nvSpPr>
        <p:spPr>
          <a:xfrm>
            <a:off x="5172238" y="4044900"/>
            <a:ext cx="195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Montserrat"/>
                <a:ea typeface="Montserrat"/>
                <a:cs typeface="Montserrat"/>
                <a:sym typeface="Montserrat"/>
              </a:rPr>
              <a:t>59 Districts</a:t>
            </a:r>
            <a:endParaRPr sz="1700">
              <a:latin typeface="Montserrat"/>
              <a:ea typeface="Montserrat"/>
              <a:cs typeface="Montserrat"/>
              <a:sym typeface="Montserrat"/>
            </a:endParaRPr>
          </a:p>
        </p:txBody>
      </p:sp>
      <p:pic>
        <p:nvPicPr>
          <p:cNvPr id="308" name="Google Shape;308;p48"/>
          <p:cNvPicPr preferRelativeResize="0"/>
          <p:nvPr/>
        </p:nvPicPr>
        <p:blipFill>
          <a:blip r:embed="rId4">
            <a:alphaModFix/>
          </a:blip>
          <a:stretch>
            <a:fillRect/>
          </a:stretch>
        </p:blipFill>
        <p:spPr>
          <a:xfrm>
            <a:off x="4984563" y="2391025"/>
            <a:ext cx="1763924" cy="1763924"/>
          </a:xfrm>
          <a:prstGeom prst="rect">
            <a:avLst/>
          </a:prstGeom>
          <a:noFill/>
          <a:ln>
            <a:noFill/>
          </a:ln>
        </p:spPr>
      </p:pic>
      <p:pic>
        <p:nvPicPr>
          <p:cNvPr id="309" name="Google Shape;309;p48"/>
          <p:cNvPicPr preferRelativeResize="0"/>
          <p:nvPr/>
        </p:nvPicPr>
        <p:blipFill rotWithShape="1">
          <a:blip r:embed="rId5">
            <a:alphaModFix/>
          </a:blip>
          <a:srcRect b="0" l="0" r="-4199" t="-4199"/>
          <a:stretch/>
        </p:blipFill>
        <p:spPr>
          <a:xfrm>
            <a:off x="4984575" y="1013163"/>
            <a:ext cx="1825900" cy="1825900"/>
          </a:xfrm>
          <a:prstGeom prst="rect">
            <a:avLst/>
          </a:prstGeom>
          <a:noFill/>
          <a:ln>
            <a:noFill/>
          </a:ln>
        </p:spPr>
      </p:pic>
      <p:pic>
        <p:nvPicPr>
          <p:cNvPr id="310" name="Google Shape;310;p48"/>
          <p:cNvPicPr preferRelativeResize="0"/>
          <p:nvPr/>
        </p:nvPicPr>
        <p:blipFill>
          <a:blip r:embed="rId6">
            <a:alphaModFix/>
          </a:blip>
          <a:stretch>
            <a:fillRect/>
          </a:stretch>
        </p:blipFill>
        <p:spPr>
          <a:xfrm>
            <a:off x="7043625" y="2648125"/>
            <a:ext cx="1627600" cy="1627600"/>
          </a:xfrm>
          <a:prstGeom prst="rect">
            <a:avLst/>
          </a:prstGeom>
          <a:noFill/>
          <a:ln>
            <a:noFill/>
          </a:ln>
        </p:spPr>
      </p:pic>
      <p:pic>
        <p:nvPicPr>
          <p:cNvPr id="311" name="Google Shape;311;p48"/>
          <p:cNvPicPr preferRelativeResize="0"/>
          <p:nvPr/>
        </p:nvPicPr>
        <p:blipFill>
          <a:blip r:embed="rId7">
            <a:alphaModFix/>
          </a:blip>
          <a:stretch>
            <a:fillRect/>
          </a:stretch>
        </p:blipFill>
        <p:spPr>
          <a:xfrm>
            <a:off x="407175" y="1170125"/>
            <a:ext cx="3355308" cy="27300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132075" y="445025"/>
            <a:ext cx="401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rPr>
              <a:t>Surface density map </a:t>
            </a:r>
            <a:endParaRPr sz="2600">
              <a:solidFill>
                <a:schemeClr val="dk1"/>
              </a:solidFill>
            </a:endParaRPr>
          </a:p>
          <a:p>
            <a:pPr indent="0" lvl="0" marL="0" rtl="0" algn="l">
              <a:spcBef>
                <a:spcPts val="0"/>
              </a:spcBef>
              <a:spcAft>
                <a:spcPts val="0"/>
              </a:spcAft>
              <a:buNone/>
            </a:pPr>
            <a:r>
              <a:t/>
            </a:r>
            <a:endParaRPr sz="2600"/>
          </a:p>
        </p:txBody>
      </p:sp>
      <p:pic>
        <p:nvPicPr>
          <p:cNvPr id="317" name="Google Shape;317;p49"/>
          <p:cNvPicPr preferRelativeResize="0"/>
          <p:nvPr/>
        </p:nvPicPr>
        <p:blipFill>
          <a:blip r:embed="rId3">
            <a:alphaModFix/>
          </a:blip>
          <a:stretch>
            <a:fillRect/>
          </a:stretch>
        </p:blipFill>
        <p:spPr>
          <a:xfrm>
            <a:off x="152400" y="1170125"/>
            <a:ext cx="3976645" cy="3820975"/>
          </a:xfrm>
          <a:prstGeom prst="rect">
            <a:avLst/>
          </a:prstGeom>
          <a:noFill/>
          <a:ln>
            <a:noFill/>
          </a:ln>
        </p:spPr>
      </p:pic>
      <p:pic>
        <p:nvPicPr>
          <p:cNvPr id="318" name="Google Shape;318;p49"/>
          <p:cNvPicPr preferRelativeResize="0"/>
          <p:nvPr/>
        </p:nvPicPr>
        <p:blipFill>
          <a:blip r:embed="rId4">
            <a:alphaModFix/>
          </a:blip>
          <a:stretch>
            <a:fillRect/>
          </a:stretch>
        </p:blipFill>
        <p:spPr>
          <a:xfrm>
            <a:off x="2118010" y="4275725"/>
            <a:ext cx="2011040" cy="788100"/>
          </a:xfrm>
          <a:prstGeom prst="rect">
            <a:avLst/>
          </a:prstGeom>
          <a:noFill/>
          <a:ln>
            <a:noFill/>
          </a:ln>
        </p:spPr>
      </p:pic>
      <p:sp>
        <p:nvSpPr>
          <p:cNvPr id="319" name="Google Shape;319;p49"/>
          <p:cNvSpPr txBox="1"/>
          <p:nvPr>
            <p:ph type="title"/>
          </p:nvPr>
        </p:nvSpPr>
        <p:spPr>
          <a:xfrm>
            <a:off x="5361900" y="445025"/>
            <a:ext cx="2953500" cy="4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Road area map </a:t>
            </a:r>
            <a:endParaRPr sz="2600"/>
          </a:p>
        </p:txBody>
      </p:sp>
      <p:pic>
        <p:nvPicPr>
          <p:cNvPr id="320" name="Google Shape;320;p49"/>
          <p:cNvPicPr preferRelativeResize="0"/>
          <p:nvPr/>
        </p:nvPicPr>
        <p:blipFill>
          <a:blip r:embed="rId5">
            <a:alphaModFix/>
          </a:blip>
          <a:stretch>
            <a:fillRect/>
          </a:stretch>
        </p:blipFill>
        <p:spPr>
          <a:xfrm>
            <a:off x="4698375" y="1170125"/>
            <a:ext cx="4280543" cy="3820976"/>
          </a:xfrm>
          <a:prstGeom prst="rect">
            <a:avLst/>
          </a:prstGeom>
          <a:noFill/>
          <a:ln>
            <a:noFill/>
          </a:ln>
        </p:spPr>
      </p:pic>
      <p:pic>
        <p:nvPicPr>
          <p:cNvPr id="321" name="Google Shape;321;p49"/>
          <p:cNvPicPr preferRelativeResize="0"/>
          <p:nvPr/>
        </p:nvPicPr>
        <p:blipFill>
          <a:blip r:embed="rId6">
            <a:alphaModFix/>
          </a:blip>
          <a:stretch>
            <a:fillRect/>
          </a:stretch>
        </p:blipFill>
        <p:spPr>
          <a:xfrm>
            <a:off x="7397451" y="4203000"/>
            <a:ext cx="1581474" cy="788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Surface </a:t>
            </a:r>
            <a:r>
              <a:rPr lang="en" sz="2600"/>
              <a:t>density bar Chart from Pluto by CDs</a:t>
            </a:r>
            <a:endParaRPr sz="2600"/>
          </a:p>
          <a:p>
            <a:pPr indent="0" lvl="0" marL="0" rtl="0" algn="l">
              <a:spcBef>
                <a:spcPts val="0"/>
              </a:spcBef>
              <a:spcAft>
                <a:spcPts val="0"/>
              </a:spcAft>
              <a:buNone/>
            </a:pPr>
            <a:r>
              <a:t/>
            </a:r>
            <a:endParaRPr sz="2600"/>
          </a:p>
        </p:txBody>
      </p:sp>
      <p:pic>
        <p:nvPicPr>
          <p:cNvPr id="327" name="Google Shape;327;p50"/>
          <p:cNvPicPr preferRelativeResize="0"/>
          <p:nvPr/>
        </p:nvPicPr>
        <p:blipFill>
          <a:blip r:embed="rId3">
            <a:alphaModFix/>
          </a:blip>
          <a:stretch>
            <a:fillRect/>
          </a:stretch>
        </p:blipFill>
        <p:spPr>
          <a:xfrm>
            <a:off x="311700" y="910850"/>
            <a:ext cx="8585175" cy="31284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Road area</a:t>
            </a:r>
            <a:r>
              <a:rPr lang="en" sz="2600"/>
              <a:t> </a:t>
            </a:r>
            <a:r>
              <a:rPr lang="en" sz="2600">
                <a:solidFill>
                  <a:schemeClr val="dk1"/>
                </a:solidFill>
              </a:rPr>
              <a:t>bar chart</a:t>
            </a:r>
            <a:r>
              <a:rPr lang="en" sz="2600"/>
              <a:t> from LION by CDs</a:t>
            </a:r>
            <a:endParaRPr sz="2600"/>
          </a:p>
          <a:p>
            <a:pPr indent="0" lvl="0" marL="0" rtl="0" algn="l">
              <a:spcBef>
                <a:spcPts val="0"/>
              </a:spcBef>
              <a:spcAft>
                <a:spcPts val="0"/>
              </a:spcAft>
              <a:buNone/>
            </a:pPr>
            <a:r>
              <a:t/>
            </a:r>
            <a:endParaRPr sz="2600"/>
          </a:p>
        </p:txBody>
      </p:sp>
      <p:pic>
        <p:nvPicPr>
          <p:cNvPr id="333" name="Google Shape;333;p51"/>
          <p:cNvPicPr preferRelativeResize="0"/>
          <p:nvPr/>
        </p:nvPicPr>
        <p:blipFill>
          <a:blip r:embed="rId3">
            <a:alphaModFix/>
          </a:blip>
          <a:stretch>
            <a:fillRect/>
          </a:stretch>
        </p:blipFill>
        <p:spPr>
          <a:xfrm>
            <a:off x="311700" y="913325"/>
            <a:ext cx="8424899" cy="2815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225775" y="343550"/>
            <a:ext cx="31017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Meet Our Team!</a:t>
            </a:r>
            <a:endParaRPr sz="2600"/>
          </a:p>
        </p:txBody>
      </p:sp>
      <p:sp>
        <p:nvSpPr>
          <p:cNvPr id="173" name="Google Shape;173;p34"/>
          <p:cNvSpPr txBox="1"/>
          <p:nvPr>
            <p:ph idx="2" type="subTitle"/>
          </p:nvPr>
        </p:nvSpPr>
        <p:spPr>
          <a:xfrm>
            <a:off x="754675" y="1219588"/>
            <a:ext cx="2348700" cy="412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t>Terri C. Matthews</a:t>
            </a:r>
            <a:endParaRPr b="1" sz="1500"/>
          </a:p>
        </p:txBody>
      </p:sp>
      <p:sp>
        <p:nvSpPr>
          <p:cNvPr id="174" name="Google Shape;174;p34"/>
          <p:cNvSpPr txBox="1"/>
          <p:nvPr>
            <p:ph idx="2" type="subTitle"/>
          </p:nvPr>
        </p:nvSpPr>
        <p:spPr>
          <a:xfrm>
            <a:off x="816325" y="1831913"/>
            <a:ext cx="2225400" cy="412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t>Debra Laefer</a:t>
            </a:r>
            <a:endParaRPr b="1" sz="1500"/>
          </a:p>
        </p:txBody>
      </p:sp>
      <p:sp>
        <p:nvSpPr>
          <p:cNvPr id="175" name="Google Shape;175;p34"/>
          <p:cNvSpPr txBox="1"/>
          <p:nvPr>
            <p:ph idx="1" type="body"/>
          </p:nvPr>
        </p:nvSpPr>
        <p:spPr>
          <a:xfrm>
            <a:off x="4428250" y="1222000"/>
            <a:ext cx="3823800" cy="35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Director, Town+Gown, NYC@DDC</a:t>
            </a:r>
            <a:endParaRPr b="1" sz="1400"/>
          </a:p>
        </p:txBody>
      </p:sp>
      <p:sp>
        <p:nvSpPr>
          <p:cNvPr id="176" name="Google Shape;176;p34"/>
          <p:cNvSpPr txBox="1"/>
          <p:nvPr>
            <p:ph idx="1" type="body"/>
          </p:nvPr>
        </p:nvSpPr>
        <p:spPr>
          <a:xfrm>
            <a:off x="4589800" y="1871225"/>
            <a:ext cx="3500700" cy="30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Academic Project Mentor, NYU</a:t>
            </a:r>
            <a:endParaRPr b="1" sz="1400"/>
          </a:p>
        </p:txBody>
      </p:sp>
      <p:sp>
        <p:nvSpPr>
          <p:cNvPr id="177" name="Google Shape;177;p34"/>
          <p:cNvSpPr txBox="1"/>
          <p:nvPr>
            <p:ph idx="2" type="subTitle"/>
          </p:nvPr>
        </p:nvSpPr>
        <p:spPr>
          <a:xfrm>
            <a:off x="816325" y="2444250"/>
            <a:ext cx="2225400" cy="35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t>Yutong Lan</a:t>
            </a:r>
            <a:endParaRPr b="1" sz="1500"/>
          </a:p>
        </p:txBody>
      </p:sp>
      <p:sp>
        <p:nvSpPr>
          <p:cNvPr id="178" name="Google Shape;178;p34"/>
          <p:cNvSpPr txBox="1"/>
          <p:nvPr>
            <p:ph idx="2" type="subTitle"/>
          </p:nvPr>
        </p:nvSpPr>
        <p:spPr>
          <a:xfrm>
            <a:off x="816313" y="3098425"/>
            <a:ext cx="2225400" cy="412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t>Zihao Liu</a:t>
            </a:r>
            <a:endParaRPr b="1" sz="1500"/>
          </a:p>
        </p:txBody>
      </p:sp>
      <p:sp>
        <p:nvSpPr>
          <p:cNvPr id="179" name="Google Shape;179;p34"/>
          <p:cNvSpPr txBox="1"/>
          <p:nvPr>
            <p:ph idx="2" type="subTitle"/>
          </p:nvPr>
        </p:nvSpPr>
        <p:spPr>
          <a:xfrm>
            <a:off x="816325" y="3713300"/>
            <a:ext cx="2225400" cy="412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t>Zihao Wu</a:t>
            </a:r>
            <a:endParaRPr b="1" sz="1500"/>
          </a:p>
        </p:txBody>
      </p:sp>
      <p:sp>
        <p:nvSpPr>
          <p:cNvPr id="180" name="Google Shape;180;p34"/>
          <p:cNvSpPr txBox="1"/>
          <p:nvPr>
            <p:ph idx="1" type="body"/>
          </p:nvPr>
        </p:nvSpPr>
        <p:spPr>
          <a:xfrm>
            <a:off x="4444900" y="2471250"/>
            <a:ext cx="3790500" cy="35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CUSP Student, Econ Background</a:t>
            </a:r>
            <a:endParaRPr b="1" sz="1400"/>
          </a:p>
        </p:txBody>
      </p:sp>
      <p:sp>
        <p:nvSpPr>
          <p:cNvPr id="181" name="Google Shape;181;p34"/>
          <p:cNvSpPr txBox="1"/>
          <p:nvPr>
            <p:ph idx="1" type="body"/>
          </p:nvPr>
        </p:nvSpPr>
        <p:spPr>
          <a:xfrm>
            <a:off x="4518556" y="3098425"/>
            <a:ext cx="3643200" cy="47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chemeClr val="dk2"/>
                </a:solidFill>
              </a:rPr>
              <a:t>CUSP Student, Math Background</a:t>
            </a:r>
            <a:endParaRPr b="1" sz="1400"/>
          </a:p>
        </p:txBody>
      </p:sp>
      <p:sp>
        <p:nvSpPr>
          <p:cNvPr id="182" name="Google Shape;182;p34"/>
          <p:cNvSpPr txBox="1"/>
          <p:nvPr>
            <p:ph idx="1" type="body"/>
          </p:nvPr>
        </p:nvSpPr>
        <p:spPr>
          <a:xfrm>
            <a:off x="4534900" y="3713300"/>
            <a:ext cx="3610500" cy="30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chemeClr val="dk2"/>
                </a:solidFill>
              </a:rPr>
              <a:t>CUSP Student, Finance Background</a:t>
            </a:r>
            <a:endParaRPr b="1"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a:t>
            </a:r>
            <a:r>
              <a:rPr lang="en" sz="2600"/>
              <a:t>ubsurface density map </a:t>
            </a:r>
            <a:r>
              <a:rPr lang="en" sz="2600">
                <a:solidFill>
                  <a:schemeClr val="dk1"/>
                </a:solidFill>
              </a:rPr>
              <a:t>by district view</a:t>
            </a:r>
            <a:endParaRPr sz="2600">
              <a:solidFill>
                <a:schemeClr val="dk1"/>
              </a:solidFill>
            </a:endParaRPr>
          </a:p>
          <a:p>
            <a:pPr indent="0" lvl="0" marL="0" rtl="0" algn="l">
              <a:spcBef>
                <a:spcPts val="0"/>
              </a:spcBef>
              <a:spcAft>
                <a:spcPts val="0"/>
              </a:spcAft>
              <a:buNone/>
            </a:pPr>
            <a:r>
              <a:t/>
            </a:r>
            <a:endParaRPr sz="2600"/>
          </a:p>
        </p:txBody>
      </p:sp>
      <p:pic>
        <p:nvPicPr>
          <p:cNvPr id="339" name="Google Shape;339;p52"/>
          <p:cNvPicPr preferRelativeResize="0"/>
          <p:nvPr/>
        </p:nvPicPr>
        <p:blipFill>
          <a:blip r:embed="rId3">
            <a:alphaModFix/>
          </a:blip>
          <a:stretch>
            <a:fillRect/>
          </a:stretch>
        </p:blipFill>
        <p:spPr>
          <a:xfrm>
            <a:off x="213775" y="1017725"/>
            <a:ext cx="4901219" cy="3820976"/>
          </a:xfrm>
          <a:prstGeom prst="rect">
            <a:avLst/>
          </a:prstGeom>
          <a:noFill/>
          <a:ln>
            <a:noFill/>
          </a:ln>
        </p:spPr>
      </p:pic>
      <p:pic>
        <p:nvPicPr>
          <p:cNvPr id="340" name="Google Shape;340;p52"/>
          <p:cNvPicPr preferRelativeResize="0"/>
          <p:nvPr/>
        </p:nvPicPr>
        <p:blipFill>
          <a:blip r:embed="rId4">
            <a:alphaModFix/>
          </a:blip>
          <a:stretch>
            <a:fillRect/>
          </a:stretch>
        </p:blipFill>
        <p:spPr>
          <a:xfrm>
            <a:off x="5267394" y="1170125"/>
            <a:ext cx="2286000" cy="1457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311700" y="445025"/>
            <a:ext cx="869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Standardized surface and subsurface densities</a:t>
            </a:r>
            <a:endParaRPr sz="2600"/>
          </a:p>
        </p:txBody>
      </p:sp>
      <p:pic>
        <p:nvPicPr>
          <p:cNvPr id="346" name="Google Shape;346;p53"/>
          <p:cNvPicPr preferRelativeResize="0"/>
          <p:nvPr/>
        </p:nvPicPr>
        <p:blipFill>
          <a:blip r:embed="rId3">
            <a:alphaModFix/>
          </a:blip>
          <a:stretch>
            <a:fillRect/>
          </a:stretch>
        </p:blipFill>
        <p:spPr>
          <a:xfrm>
            <a:off x="311700" y="1017725"/>
            <a:ext cx="8424899" cy="3364249"/>
          </a:xfrm>
          <a:prstGeom prst="rect">
            <a:avLst/>
          </a:prstGeom>
          <a:noFill/>
          <a:ln>
            <a:noFill/>
          </a:ln>
        </p:spPr>
      </p:pic>
      <p:sp>
        <p:nvSpPr>
          <p:cNvPr id="347" name="Google Shape;347;p53"/>
          <p:cNvSpPr/>
          <p:nvPr/>
        </p:nvSpPr>
        <p:spPr>
          <a:xfrm>
            <a:off x="1525800" y="2056050"/>
            <a:ext cx="1493400" cy="51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53"/>
          <p:cNvPicPr preferRelativeResize="0"/>
          <p:nvPr/>
        </p:nvPicPr>
        <p:blipFill>
          <a:blip r:embed="rId4">
            <a:alphaModFix/>
          </a:blip>
          <a:stretch>
            <a:fillRect/>
          </a:stretch>
        </p:blipFill>
        <p:spPr>
          <a:xfrm>
            <a:off x="3147150" y="1452550"/>
            <a:ext cx="2738400" cy="2053800"/>
          </a:xfrm>
          <a:prstGeom prst="rect">
            <a:avLst/>
          </a:prstGeom>
          <a:noFill/>
          <a:ln>
            <a:noFill/>
          </a:ln>
        </p:spPr>
      </p:pic>
      <p:sp>
        <p:nvSpPr>
          <p:cNvPr id="349" name="Google Shape;349;p53"/>
          <p:cNvSpPr txBox="1"/>
          <p:nvPr/>
        </p:nvSpPr>
        <p:spPr>
          <a:xfrm>
            <a:off x="1525800" y="1636950"/>
            <a:ext cx="13755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Top districts</a:t>
            </a:r>
            <a:endParaRPr>
              <a:latin typeface="Montserrat"/>
              <a:ea typeface="Montserrat"/>
              <a:cs typeface="Montserrat"/>
              <a:sym typeface="Montserrat"/>
            </a:endParaRPr>
          </a:p>
        </p:txBody>
      </p:sp>
      <p:pic>
        <p:nvPicPr>
          <p:cNvPr id="350" name="Google Shape;350;p53"/>
          <p:cNvPicPr preferRelativeResize="0"/>
          <p:nvPr/>
        </p:nvPicPr>
        <p:blipFill rotWithShape="1">
          <a:blip r:embed="rId5">
            <a:alphaModFix/>
          </a:blip>
          <a:srcRect b="0" l="0" r="0" t="0"/>
          <a:stretch/>
        </p:blipFill>
        <p:spPr>
          <a:xfrm>
            <a:off x="311700" y="1275500"/>
            <a:ext cx="8577700" cy="3054706"/>
          </a:xfrm>
          <a:prstGeom prst="rect">
            <a:avLst/>
          </a:prstGeom>
          <a:noFill/>
          <a:ln>
            <a:noFill/>
          </a:ln>
        </p:spPr>
      </p:pic>
      <p:sp>
        <p:nvSpPr>
          <p:cNvPr id="351" name="Google Shape;351;p53"/>
          <p:cNvSpPr txBox="1"/>
          <p:nvPr/>
        </p:nvSpPr>
        <p:spPr>
          <a:xfrm>
            <a:off x="2054300" y="1636950"/>
            <a:ext cx="6748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latin typeface="Montserrat"/>
                <a:ea typeface="Montserrat"/>
                <a:cs typeface="Montserrat"/>
                <a:sym typeface="Montserrat"/>
              </a:rPr>
              <a:t>Confirms the hypothesis that surface density directly reflects subsurface density by CDs</a:t>
            </a:r>
            <a:endParaRPr b="1" i="1" sz="15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Case study: Westchester and Nassau</a:t>
            </a:r>
            <a:endParaRPr sz="2600"/>
          </a:p>
        </p:txBody>
      </p:sp>
      <p:pic>
        <p:nvPicPr>
          <p:cNvPr id="357" name="Google Shape;357;p54"/>
          <p:cNvPicPr preferRelativeResize="0"/>
          <p:nvPr/>
        </p:nvPicPr>
        <p:blipFill>
          <a:blip r:embed="rId3">
            <a:alphaModFix/>
          </a:blip>
          <a:stretch>
            <a:fillRect/>
          </a:stretch>
        </p:blipFill>
        <p:spPr>
          <a:xfrm>
            <a:off x="3141725" y="1017727"/>
            <a:ext cx="5713425" cy="3451850"/>
          </a:xfrm>
          <a:prstGeom prst="rect">
            <a:avLst/>
          </a:prstGeom>
          <a:noFill/>
          <a:ln>
            <a:noFill/>
          </a:ln>
        </p:spPr>
      </p:pic>
      <p:sp>
        <p:nvSpPr>
          <p:cNvPr id="358" name="Google Shape;358;p54"/>
          <p:cNvSpPr txBox="1"/>
          <p:nvPr/>
        </p:nvSpPr>
        <p:spPr>
          <a:xfrm>
            <a:off x="368950" y="1717500"/>
            <a:ext cx="29328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222222"/>
                </a:solidFill>
                <a:highlight>
                  <a:srgbClr val="FFFFFF"/>
                </a:highlight>
                <a:latin typeface="Montserrat"/>
                <a:ea typeface="Montserrat"/>
                <a:cs typeface="Montserrat"/>
                <a:sym typeface="Montserrat"/>
              </a:rPr>
              <a:t>P</a:t>
            </a:r>
            <a:r>
              <a:rPr lang="en" sz="1100">
                <a:solidFill>
                  <a:srgbClr val="222222"/>
                </a:solidFill>
                <a:highlight>
                  <a:srgbClr val="FFFFFF"/>
                </a:highlight>
                <a:latin typeface="Montserrat"/>
                <a:ea typeface="Montserrat"/>
                <a:cs typeface="Montserrat"/>
                <a:sym typeface="Montserrat"/>
              </a:rPr>
              <a:t>ermits a </a:t>
            </a:r>
            <a:r>
              <a:rPr b="1" lang="en" sz="1100">
                <a:solidFill>
                  <a:srgbClr val="222222"/>
                </a:solidFill>
                <a:highlight>
                  <a:srgbClr val="FFFFFF"/>
                </a:highlight>
                <a:latin typeface="Montserrat"/>
                <a:ea typeface="Montserrat"/>
                <a:cs typeface="Montserrat"/>
                <a:sym typeface="Montserrat"/>
              </a:rPr>
              <a:t>subsequent</a:t>
            </a:r>
            <a:r>
              <a:rPr lang="en" sz="1100">
                <a:solidFill>
                  <a:srgbClr val="222222"/>
                </a:solidFill>
                <a:highlight>
                  <a:srgbClr val="FFFFFF"/>
                </a:highlight>
                <a:latin typeface="Montserrat"/>
                <a:ea typeface="Montserrat"/>
                <a:cs typeface="Montserrat"/>
                <a:sym typeface="Montserrat"/>
              </a:rPr>
              <a:t> estimation of a </a:t>
            </a:r>
            <a:r>
              <a:rPr b="1" lang="en" sz="1100">
                <a:solidFill>
                  <a:srgbClr val="222222"/>
                </a:solidFill>
                <a:highlight>
                  <a:schemeClr val="lt1"/>
                </a:highlight>
                <a:latin typeface="Montserrat"/>
                <a:ea typeface="Montserrat"/>
                <a:cs typeface="Montserrat"/>
                <a:sym typeface="Montserrat"/>
              </a:rPr>
              <a:t>utility pricing gap within NYC as compared to adjacent counties’ surface densities to support development of revenue sources to finance utilidors; some private utilities serve customers in NYC and other adjacent areas within their service areas.</a:t>
            </a:r>
            <a:endParaRPr>
              <a:highlight>
                <a:schemeClr val="lt1"/>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5"/>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rPr>
              <a:t>Interactive Surface </a:t>
            </a:r>
            <a:r>
              <a:rPr lang="en" sz="2600">
                <a:solidFill>
                  <a:schemeClr val="dk1"/>
                </a:solidFill>
              </a:rPr>
              <a:t>Density Heatmap </a:t>
            </a:r>
            <a:endParaRPr sz="2600"/>
          </a:p>
        </p:txBody>
      </p:sp>
      <p:pic>
        <p:nvPicPr>
          <p:cNvPr id="364" name="Google Shape;364;p55"/>
          <p:cNvPicPr preferRelativeResize="0"/>
          <p:nvPr/>
        </p:nvPicPr>
        <p:blipFill>
          <a:blip r:embed="rId3">
            <a:alphaModFix/>
          </a:blip>
          <a:stretch>
            <a:fillRect/>
          </a:stretch>
        </p:blipFill>
        <p:spPr>
          <a:xfrm>
            <a:off x="352450" y="1789275"/>
            <a:ext cx="4486569" cy="2486450"/>
          </a:xfrm>
          <a:prstGeom prst="rect">
            <a:avLst/>
          </a:prstGeom>
          <a:noFill/>
          <a:ln>
            <a:noFill/>
          </a:ln>
        </p:spPr>
      </p:pic>
      <p:pic>
        <p:nvPicPr>
          <p:cNvPr id="365" name="Google Shape;365;p55"/>
          <p:cNvPicPr preferRelativeResize="0"/>
          <p:nvPr/>
        </p:nvPicPr>
        <p:blipFill>
          <a:blip r:embed="rId4">
            <a:alphaModFix/>
          </a:blip>
          <a:stretch>
            <a:fillRect/>
          </a:stretch>
        </p:blipFill>
        <p:spPr>
          <a:xfrm>
            <a:off x="5020000" y="1789275"/>
            <a:ext cx="3926359" cy="2486450"/>
          </a:xfrm>
          <a:prstGeom prst="rect">
            <a:avLst/>
          </a:prstGeom>
          <a:noFill/>
          <a:ln>
            <a:noFill/>
          </a:ln>
        </p:spPr>
      </p:pic>
      <p:sp>
        <p:nvSpPr>
          <p:cNvPr id="366" name="Google Shape;366;p55"/>
          <p:cNvSpPr txBox="1"/>
          <p:nvPr/>
        </p:nvSpPr>
        <p:spPr>
          <a:xfrm>
            <a:off x="352450" y="1126450"/>
            <a:ext cx="686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Created a heat map that can be interacted with, we can obtain more details of the surface density distribution.</a:t>
            </a:r>
            <a:endParaRPr sz="12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6"/>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Project website and resources</a:t>
            </a:r>
            <a:endParaRPr sz="2600"/>
          </a:p>
        </p:txBody>
      </p:sp>
      <p:sp>
        <p:nvSpPr>
          <p:cNvPr id="372" name="Google Shape;372;p56">
            <a:hlinkClick r:id="rId3"/>
          </p:cNvPr>
          <p:cNvSpPr txBox="1"/>
          <p:nvPr/>
        </p:nvSpPr>
        <p:spPr>
          <a:xfrm>
            <a:off x="489300" y="1017725"/>
            <a:ext cx="62601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https://zihao-wu999.github.io/reverse-engineering/</a:t>
            </a:r>
            <a:endParaRPr sz="1100">
              <a:latin typeface="Montserrat"/>
              <a:ea typeface="Montserrat"/>
              <a:cs typeface="Montserrat"/>
              <a:sym typeface="Montserrat"/>
            </a:endParaRPr>
          </a:p>
        </p:txBody>
      </p:sp>
      <p:sp>
        <p:nvSpPr>
          <p:cNvPr id="373" name="Google Shape;373;p56"/>
          <p:cNvSpPr txBox="1"/>
          <p:nvPr/>
        </p:nvSpPr>
        <p:spPr>
          <a:xfrm>
            <a:off x="489300" y="1370950"/>
            <a:ext cx="816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Montserrat"/>
                <a:ea typeface="Montserrat"/>
                <a:cs typeface="Montserrat"/>
                <a:sym typeface="Montserrat"/>
                <a:hlinkClick r:id="rId4"/>
              </a:rPr>
              <a:t>https://github.com/Zihao-Wu999/Reverse-Engineering-to-Estimate-Subsurface-Utility-Infrastructure-Density</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Policy recommendations</a:t>
            </a:r>
            <a:endParaRPr sz="2600"/>
          </a:p>
        </p:txBody>
      </p:sp>
      <p:sp>
        <p:nvSpPr>
          <p:cNvPr id="379" name="Google Shape;379;p57"/>
          <p:cNvSpPr txBox="1"/>
          <p:nvPr/>
        </p:nvSpPr>
        <p:spPr>
          <a:xfrm>
            <a:off x="2423825" y="1208350"/>
            <a:ext cx="6384000" cy="29553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Font typeface="Montserrat"/>
              <a:buChar char="●"/>
            </a:pPr>
            <a:r>
              <a:rPr b="1" lang="en" sz="1200">
                <a:latin typeface="Montserrat"/>
                <a:ea typeface="Montserrat"/>
                <a:cs typeface="Montserrat"/>
                <a:sym typeface="Montserrat"/>
              </a:rPr>
              <a:t>Optimizing land use planning:</a:t>
            </a:r>
            <a:r>
              <a:rPr lang="en" sz="1200">
                <a:latin typeface="Montserrat"/>
                <a:ea typeface="Montserrat"/>
                <a:cs typeface="Montserrat"/>
                <a:sym typeface="Montserrat"/>
              </a:rPr>
              <a:t> Fully utilizing underground PROW space is vital for smart city development. It ensures efficient allocation of underground resources and supports sustainable infrastructure.</a:t>
            </a:r>
            <a:endParaRPr sz="1200">
              <a:latin typeface="Montserrat"/>
              <a:ea typeface="Montserrat"/>
              <a:cs typeface="Montserrat"/>
              <a:sym typeface="Montserrat"/>
            </a:endParaRPr>
          </a:p>
          <a:p>
            <a:pPr indent="0" lvl="0" marL="0" rtl="0" algn="just">
              <a:spcBef>
                <a:spcPts val="0"/>
              </a:spcBef>
              <a:spcAft>
                <a:spcPts val="0"/>
              </a:spcAft>
              <a:buNone/>
            </a:pPr>
            <a:r>
              <a:t/>
            </a:r>
            <a:endParaRPr sz="1200">
              <a:latin typeface="Montserrat"/>
              <a:ea typeface="Montserrat"/>
              <a:cs typeface="Montserrat"/>
              <a:sym typeface="Montserrat"/>
            </a:endParaRPr>
          </a:p>
          <a:p>
            <a:pPr indent="0" lvl="0" marL="0" rtl="0" algn="just">
              <a:spcBef>
                <a:spcPts val="0"/>
              </a:spcBef>
              <a:spcAft>
                <a:spcPts val="0"/>
              </a:spcAft>
              <a:buNone/>
            </a:pPr>
            <a:r>
              <a:t/>
            </a:r>
            <a:endParaRPr sz="1200">
              <a:latin typeface="Montserrat"/>
              <a:ea typeface="Montserrat"/>
              <a:cs typeface="Montserrat"/>
              <a:sym typeface="Montserrat"/>
            </a:endParaRPr>
          </a:p>
          <a:p>
            <a:pPr indent="-304800" lvl="0" marL="457200" rtl="0" algn="just">
              <a:spcBef>
                <a:spcPts val="0"/>
              </a:spcBef>
              <a:spcAft>
                <a:spcPts val="0"/>
              </a:spcAft>
              <a:buSzPts val="1200"/>
              <a:buFont typeface="Montserrat"/>
              <a:buChar char="●"/>
            </a:pPr>
            <a:r>
              <a:rPr b="1" lang="en" sz="1200">
                <a:latin typeface="Montserrat"/>
                <a:ea typeface="Montserrat"/>
                <a:cs typeface="Montserrat"/>
                <a:sym typeface="Montserrat"/>
              </a:rPr>
              <a:t>Supporting technological innovation: </a:t>
            </a:r>
            <a:r>
              <a:rPr lang="en" sz="1200">
                <a:latin typeface="Montserrat"/>
                <a:ea typeface="Montserrat"/>
                <a:cs typeface="Montserrat"/>
                <a:sym typeface="Montserrat"/>
              </a:rPr>
              <a:t>Governments can encourage innovation and research to improve utilidor design and operation. This includes funding R&amp;D, establishing innovation centers, and promoting collaboration for technological advancements.</a:t>
            </a:r>
            <a:endParaRPr sz="1200">
              <a:latin typeface="Montserrat"/>
              <a:ea typeface="Montserrat"/>
              <a:cs typeface="Montserrat"/>
              <a:sym typeface="Montserrat"/>
            </a:endParaRPr>
          </a:p>
          <a:p>
            <a:pPr indent="0" lvl="0" marL="0" rtl="0" algn="just">
              <a:spcBef>
                <a:spcPts val="0"/>
              </a:spcBef>
              <a:spcAft>
                <a:spcPts val="0"/>
              </a:spcAft>
              <a:buNone/>
            </a:pPr>
            <a:r>
              <a:t/>
            </a:r>
            <a:endParaRPr sz="1200">
              <a:latin typeface="Montserrat"/>
              <a:ea typeface="Montserrat"/>
              <a:cs typeface="Montserrat"/>
              <a:sym typeface="Montserrat"/>
            </a:endParaRPr>
          </a:p>
          <a:p>
            <a:pPr indent="0" lvl="0" marL="0" rtl="0" algn="just">
              <a:spcBef>
                <a:spcPts val="0"/>
              </a:spcBef>
              <a:spcAft>
                <a:spcPts val="0"/>
              </a:spcAft>
              <a:buNone/>
            </a:pPr>
            <a:r>
              <a:t/>
            </a:r>
            <a:endParaRPr sz="1200">
              <a:latin typeface="Montserrat"/>
              <a:ea typeface="Montserrat"/>
              <a:cs typeface="Montserrat"/>
              <a:sym typeface="Montserrat"/>
            </a:endParaRPr>
          </a:p>
          <a:p>
            <a:pPr indent="-304800" lvl="0" marL="457200" rtl="0" algn="just">
              <a:spcBef>
                <a:spcPts val="0"/>
              </a:spcBef>
              <a:spcAft>
                <a:spcPts val="0"/>
              </a:spcAft>
              <a:buSzPts val="1200"/>
              <a:buFont typeface="Montserrat"/>
              <a:buChar char="●"/>
            </a:pPr>
            <a:r>
              <a:rPr b="1" lang="en" sz="1200">
                <a:latin typeface="Montserrat"/>
                <a:ea typeface="Montserrat"/>
                <a:cs typeface="Montserrat"/>
                <a:sym typeface="Montserrat"/>
              </a:rPr>
              <a:t>Changing utility tariffs: </a:t>
            </a:r>
            <a:r>
              <a:rPr lang="en" sz="1200">
                <a:latin typeface="Montserrat"/>
                <a:ea typeface="Montserrat"/>
                <a:cs typeface="Montserrat"/>
                <a:sym typeface="Montserrat"/>
              </a:rPr>
              <a:t>Modifying utility tariffs can provide funding for utilidor construction and maintenance. By considering the value of underground PROW and the costs of direct burial, appropriate pricing levels can be established to finance utilidor projects.</a:t>
            </a:r>
            <a:endParaRPr sz="1200">
              <a:latin typeface="Montserrat"/>
              <a:ea typeface="Montserrat"/>
              <a:cs typeface="Montserrat"/>
              <a:sym typeface="Montserrat"/>
            </a:endParaRPr>
          </a:p>
        </p:txBody>
      </p:sp>
      <p:pic>
        <p:nvPicPr>
          <p:cNvPr id="380" name="Google Shape;380;p57"/>
          <p:cNvPicPr preferRelativeResize="0"/>
          <p:nvPr/>
        </p:nvPicPr>
        <p:blipFill>
          <a:blip r:embed="rId3">
            <a:alphaModFix/>
          </a:blip>
          <a:stretch>
            <a:fillRect/>
          </a:stretch>
        </p:blipFill>
        <p:spPr>
          <a:xfrm>
            <a:off x="970300" y="1180625"/>
            <a:ext cx="847650" cy="847650"/>
          </a:xfrm>
          <a:prstGeom prst="rect">
            <a:avLst/>
          </a:prstGeom>
          <a:noFill/>
          <a:ln>
            <a:noFill/>
          </a:ln>
        </p:spPr>
      </p:pic>
      <p:pic>
        <p:nvPicPr>
          <p:cNvPr id="381" name="Google Shape;381;p57"/>
          <p:cNvPicPr preferRelativeResize="0"/>
          <p:nvPr/>
        </p:nvPicPr>
        <p:blipFill>
          <a:blip r:embed="rId4">
            <a:alphaModFix/>
          </a:blip>
          <a:stretch>
            <a:fillRect/>
          </a:stretch>
        </p:blipFill>
        <p:spPr>
          <a:xfrm>
            <a:off x="970312" y="2191200"/>
            <a:ext cx="847650" cy="847650"/>
          </a:xfrm>
          <a:prstGeom prst="rect">
            <a:avLst/>
          </a:prstGeom>
          <a:noFill/>
          <a:ln>
            <a:noFill/>
          </a:ln>
        </p:spPr>
      </p:pic>
      <p:pic>
        <p:nvPicPr>
          <p:cNvPr id="382" name="Google Shape;382;p57"/>
          <p:cNvPicPr preferRelativeResize="0"/>
          <p:nvPr/>
        </p:nvPicPr>
        <p:blipFill>
          <a:blip r:embed="rId5">
            <a:alphaModFix/>
          </a:blip>
          <a:stretch>
            <a:fillRect/>
          </a:stretch>
        </p:blipFill>
        <p:spPr>
          <a:xfrm>
            <a:off x="1043175" y="3368575"/>
            <a:ext cx="701900" cy="701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8"/>
          <p:cNvSpPr txBox="1"/>
          <p:nvPr>
            <p:ph type="title"/>
          </p:nvPr>
        </p:nvSpPr>
        <p:spPr>
          <a:xfrm>
            <a:off x="311700" y="445025"/>
            <a:ext cx="8424900" cy="6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Conclusion</a:t>
            </a:r>
            <a:endParaRPr sz="2600"/>
          </a:p>
        </p:txBody>
      </p:sp>
      <p:sp>
        <p:nvSpPr>
          <p:cNvPr id="388" name="Google Shape;388;p58"/>
          <p:cNvSpPr txBox="1"/>
          <p:nvPr/>
        </p:nvSpPr>
        <p:spPr>
          <a:xfrm>
            <a:off x="6242875" y="4103025"/>
            <a:ext cx="25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89" name="Google Shape;389;p58"/>
          <p:cNvSpPr txBox="1"/>
          <p:nvPr/>
        </p:nvSpPr>
        <p:spPr>
          <a:xfrm>
            <a:off x="451300" y="1235675"/>
            <a:ext cx="76935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90" name="Google Shape;390;p58"/>
          <p:cNvSpPr txBox="1"/>
          <p:nvPr/>
        </p:nvSpPr>
        <p:spPr>
          <a:xfrm>
            <a:off x="451300" y="1189375"/>
            <a:ext cx="7551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57068C"/>
                </a:solidFill>
                <a:latin typeface="Montserrat"/>
                <a:ea typeface="Montserrat"/>
                <a:cs typeface="Montserrat"/>
                <a:sym typeface="Montserrat"/>
              </a:rPr>
              <a:t>Theory proof: </a:t>
            </a:r>
            <a:r>
              <a:rPr b="1" lang="en" sz="1300">
                <a:solidFill>
                  <a:srgbClr val="333333"/>
                </a:solidFill>
                <a:latin typeface="Montserrat"/>
                <a:ea typeface="Montserrat"/>
                <a:cs typeface="Montserrat"/>
                <a:sym typeface="Montserrat"/>
              </a:rPr>
              <a:t>We have used </a:t>
            </a:r>
            <a:r>
              <a:rPr b="1" lang="en" sz="1200">
                <a:latin typeface="Montserrat"/>
                <a:ea typeface="Montserrat"/>
                <a:cs typeface="Montserrat"/>
                <a:sym typeface="Montserrat"/>
              </a:rPr>
              <a:t>Bertaud</a:t>
            </a:r>
            <a:r>
              <a:rPr b="1" lang="en" sz="1300">
                <a:solidFill>
                  <a:srgbClr val="333333"/>
                </a:solidFill>
                <a:latin typeface="Montserrat"/>
                <a:ea typeface="Montserrat"/>
                <a:cs typeface="Montserrat"/>
                <a:sym typeface="Montserrat"/>
              </a:rPr>
              <a:t>'s economic based theory of surface densities within urban centers to successfully estimate a subsurface density map based on surface building that demonstrates the applicability of this method to New York City.</a:t>
            </a:r>
            <a:endParaRPr b="1" sz="15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b="1">
              <a:solidFill>
                <a:srgbClr val="333333"/>
              </a:solidFill>
              <a:latin typeface="Montserrat"/>
              <a:ea typeface="Montserrat"/>
              <a:cs typeface="Montserrat"/>
              <a:sym typeface="Montserrat"/>
            </a:endParaRPr>
          </a:p>
        </p:txBody>
      </p:sp>
      <p:sp>
        <p:nvSpPr>
          <p:cNvPr id="391" name="Google Shape;391;p58"/>
          <p:cNvSpPr txBox="1"/>
          <p:nvPr/>
        </p:nvSpPr>
        <p:spPr>
          <a:xfrm>
            <a:off x="451300" y="1964838"/>
            <a:ext cx="755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57068C"/>
                </a:solidFill>
                <a:latin typeface="Montserrat"/>
                <a:ea typeface="Montserrat"/>
                <a:cs typeface="Montserrat"/>
                <a:sym typeface="Montserrat"/>
              </a:rPr>
              <a:t>Visualization tools</a:t>
            </a:r>
            <a:r>
              <a:rPr b="1" lang="en" sz="1500">
                <a:solidFill>
                  <a:srgbClr val="57068C"/>
                </a:solidFill>
                <a:latin typeface="Montserrat"/>
                <a:ea typeface="Montserrat"/>
                <a:cs typeface="Montserrat"/>
                <a:sym typeface="Montserrat"/>
              </a:rPr>
              <a:t>: </a:t>
            </a:r>
            <a:r>
              <a:rPr b="1" lang="en" sz="1300">
                <a:solidFill>
                  <a:srgbClr val="333333"/>
                </a:solidFill>
                <a:latin typeface="Montserrat"/>
                <a:ea typeface="Montserrat"/>
                <a:cs typeface="Montserrat"/>
                <a:sym typeface="Montserrat"/>
              </a:rPr>
              <a:t>Different visualisation tools were obtained, which can support subsequent studies</a:t>
            </a:r>
            <a:endParaRPr b="1">
              <a:solidFill>
                <a:srgbClr val="333333"/>
              </a:solidFill>
              <a:latin typeface="Montserrat"/>
              <a:ea typeface="Montserrat"/>
              <a:cs typeface="Montserrat"/>
              <a:sym typeface="Montserrat"/>
            </a:endParaRPr>
          </a:p>
        </p:txBody>
      </p:sp>
      <p:sp>
        <p:nvSpPr>
          <p:cNvPr id="392" name="Google Shape;392;p58"/>
          <p:cNvSpPr txBox="1"/>
          <p:nvPr/>
        </p:nvSpPr>
        <p:spPr>
          <a:xfrm>
            <a:off x="451300" y="2792325"/>
            <a:ext cx="75510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57068C"/>
                </a:solidFill>
                <a:latin typeface="Montserrat"/>
                <a:ea typeface="Montserrat"/>
                <a:cs typeface="Montserrat"/>
                <a:sym typeface="Montserrat"/>
              </a:rPr>
              <a:t>Future</a:t>
            </a:r>
            <a:r>
              <a:rPr b="1" lang="en" sz="1500">
                <a:solidFill>
                  <a:srgbClr val="57068C"/>
                </a:solidFill>
                <a:latin typeface="Montserrat"/>
                <a:ea typeface="Montserrat"/>
                <a:cs typeface="Montserrat"/>
                <a:sym typeface="Montserrat"/>
              </a:rPr>
              <a:t> policy development</a:t>
            </a:r>
            <a:r>
              <a:rPr b="1" lang="en" sz="1500">
                <a:solidFill>
                  <a:srgbClr val="57068C"/>
                </a:solidFill>
                <a:latin typeface="Montserrat"/>
                <a:ea typeface="Montserrat"/>
                <a:cs typeface="Montserrat"/>
                <a:sym typeface="Montserrat"/>
              </a:rPr>
              <a:t>: </a:t>
            </a:r>
            <a:r>
              <a:rPr b="1" lang="en" sz="1300">
                <a:solidFill>
                  <a:srgbClr val="333333"/>
                </a:solidFill>
                <a:latin typeface="Montserrat"/>
                <a:ea typeface="Montserrat"/>
                <a:cs typeface="Montserrat"/>
                <a:sym typeface="Montserrat"/>
              </a:rPr>
              <a:t>Theoretical support for maintaining a sustainable </a:t>
            </a:r>
            <a:r>
              <a:rPr b="1" lang="en" sz="1300">
                <a:solidFill>
                  <a:srgbClr val="333333"/>
                </a:solidFill>
                <a:latin typeface="Montserrat"/>
                <a:ea typeface="Montserrat"/>
                <a:cs typeface="Montserrat"/>
                <a:sym typeface="Montserrat"/>
              </a:rPr>
              <a:t>revenue </a:t>
            </a:r>
            <a:r>
              <a:rPr b="1" lang="en" sz="1300">
                <a:solidFill>
                  <a:srgbClr val="333333"/>
                </a:solidFill>
                <a:latin typeface="Montserrat"/>
                <a:ea typeface="Montserrat"/>
                <a:cs typeface="Montserrat"/>
                <a:sym typeface="Montserrat"/>
              </a:rPr>
              <a:t>base is </a:t>
            </a:r>
            <a:r>
              <a:rPr b="1" lang="en" sz="1300">
                <a:solidFill>
                  <a:srgbClr val="333333"/>
                </a:solidFill>
                <a:latin typeface="Montserrat"/>
                <a:ea typeface="Montserrat"/>
                <a:cs typeface="Montserrat"/>
                <a:sym typeface="Montserrat"/>
              </a:rPr>
              <a:t>suggest</a:t>
            </a:r>
            <a:r>
              <a:rPr b="1" lang="en" sz="1300">
                <a:solidFill>
                  <a:srgbClr val="333333"/>
                </a:solidFill>
                <a:latin typeface="Montserrat"/>
                <a:ea typeface="Montserrat"/>
                <a:cs typeface="Montserrat"/>
                <a:sym typeface="Montserrat"/>
              </a:rPr>
              <a:t>ed, for example by </a:t>
            </a:r>
            <a:r>
              <a:rPr b="1" lang="en" sz="1300">
                <a:solidFill>
                  <a:srgbClr val="333333"/>
                </a:solidFill>
                <a:latin typeface="Montserrat"/>
                <a:ea typeface="Montserrat"/>
                <a:cs typeface="Montserrat"/>
                <a:sym typeface="Montserrat"/>
              </a:rPr>
              <a:t>changing utility tariffs</a:t>
            </a:r>
            <a:r>
              <a:rPr b="1" lang="en" sz="1300">
                <a:solidFill>
                  <a:srgbClr val="333333"/>
                </a:solidFill>
                <a:latin typeface="Montserrat"/>
                <a:ea typeface="Montserrat"/>
                <a:cs typeface="Montserrat"/>
                <a:sym typeface="Montserrat"/>
              </a:rPr>
              <a:t>. T</a:t>
            </a:r>
            <a:r>
              <a:rPr b="1" lang="en" sz="1300">
                <a:solidFill>
                  <a:srgbClr val="333333"/>
                </a:solidFill>
                <a:latin typeface="Montserrat"/>
                <a:ea typeface="Montserrat"/>
                <a:cs typeface="Montserrat"/>
                <a:sym typeface="Montserrat"/>
              </a:rPr>
              <a:t>his project</a:t>
            </a:r>
            <a:r>
              <a:rPr b="1" lang="en" sz="1300">
                <a:solidFill>
                  <a:srgbClr val="333333"/>
                </a:solidFill>
                <a:latin typeface="Montserrat"/>
                <a:ea typeface="Montserrat"/>
                <a:cs typeface="Montserrat"/>
                <a:sym typeface="Montserrat"/>
              </a:rPr>
              <a:t> can also provide support for urban planning optimisation.</a:t>
            </a:r>
            <a:endParaRPr b="1" sz="13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b="1">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b="1">
              <a:solidFill>
                <a:srgbClr val="33333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Reference</a:t>
            </a:r>
            <a:endParaRPr sz="2600"/>
          </a:p>
        </p:txBody>
      </p:sp>
      <p:sp>
        <p:nvSpPr>
          <p:cNvPr id="398" name="Google Shape;398;p59"/>
          <p:cNvSpPr txBox="1"/>
          <p:nvPr/>
        </p:nvSpPr>
        <p:spPr>
          <a:xfrm>
            <a:off x="407175" y="1088525"/>
            <a:ext cx="7909500" cy="28344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SzPts val="1000"/>
              <a:buFont typeface="Montserrat"/>
              <a:buChar char="●"/>
            </a:pPr>
            <a:r>
              <a:rPr lang="en" sz="1000">
                <a:latin typeface="Montserrat"/>
                <a:ea typeface="Montserrat"/>
                <a:cs typeface="Montserrat"/>
                <a:sym typeface="Montserrat"/>
              </a:rPr>
              <a:t>Frederiksen, P. C. (1981). Further evidence on the relationship between population density and infrastructure: The Philippines and electrification. </a:t>
            </a:r>
            <a:r>
              <a:rPr i="1" lang="en" sz="1000">
                <a:latin typeface="Montserrat"/>
                <a:ea typeface="Montserrat"/>
                <a:cs typeface="Montserrat"/>
                <a:sym typeface="Montserrat"/>
              </a:rPr>
              <a:t>Economic Development and Cultural Change</a:t>
            </a:r>
            <a:r>
              <a:rPr lang="en" sz="1000">
                <a:latin typeface="Montserrat"/>
                <a:ea typeface="Montserrat"/>
                <a:cs typeface="Montserrat"/>
                <a:sym typeface="Montserrat"/>
              </a:rPr>
              <a:t>, </a:t>
            </a:r>
            <a:r>
              <a:rPr i="1" lang="en" sz="1000">
                <a:latin typeface="Montserrat"/>
                <a:ea typeface="Montserrat"/>
                <a:cs typeface="Montserrat"/>
                <a:sym typeface="Montserrat"/>
              </a:rPr>
              <a:t>29</a:t>
            </a:r>
            <a:r>
              <a:rPr lang="en" sz="1000">
                <a:latin typeface="Montserrat"/>
                <a:ea typeface="Montserrat"/>
                <a:cs typeface="Montserrat"/>
                <a:sym typeface="Montserrat"/>
              </a:rPr>
              <a:t>(4), 749–758. </a:t>
            </a:r>
            <a:r>
              <a:rPr lang="en" sz="1000" u="sng">
                <a:solidFill>
                  <a:schemeClr val="hlink"/>
                </a:solidFill>
                <a:latin typeface="Montserrat"/>
                <a:ea typeface="Montserrat"/>
                <a:cs typeface="Montserrat"/>
                <a:sym typeface="Montserrat"/>
                <a:hlinkClick r:id="rId3"/>
              </a:rPr>
              <a:t>https://doi.org/10.1086/451289</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000">
                <a:latin typeface="Montserrat"/>
                <a:ea typeface="Montserrat"/>
                <a:cs typeface="Montserrat"/>
                <a:sym typeface="Montserrat"/>
              </a:rPr>
              <a:t>Bobylev, N. (2016). Underground space as an urban indicator: Measuring use of Subsurface. Tunnelling and Underground Space Technology, 55, 40–51. </a:t>
            </a:r>
            <a:r>
              <a:rPr lang="en" sz="1000" u="sng">
                <a:solidFill>
                  <a:schemeClr val="hlink"/>
                </a:solidFill>
                <a:latin typeface="Montserrat"/>
                <a:ea typeface="Montserrat"/>
                <a:cs typeface="Montserrat"/>
                <a:sym typeface="Montserrat"/>
                <a:hlinkClick r:id="rId4"/>
              </a:rPr>
              <a:t>https://doi.org/10.1016/j.tust.2015.10.024</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000">
                <a:latin typeface="Montserrat"/>
                <a:ea typeface="Montserrat"/>
                <a:cs typeface="Montserrat"/>
                <a:sym typeface="Montserrat"/>
              </a:rPr>
              <a:t>von der Tann, L., Metje, N., Admiraal, H., &amp;amp; Collins, B. (2018). The hidden role of the subsurface for cities. Proceedings of the Institution of Civil Engineers - Civil Engineering, 171(6), 31–37. </a:t>
            </a:r>
            <a:r>
              <a:rPr lang="en" sz="1000" u="sng">
                <a:solidFill>
                  <a:schemeClr val="hlink"/>
                </a:solidFill>
                <a:latin typeface="Montserrat"/>
                <a:ea typeface="Montserrat"/>
                <a:cs typeface="Montserrat"/>
                <a:sym typeface="Montserrat"/>
                <a:hlinkClick r:id="rId5"/>
              </a:rPr>
              <a:t>https://doi.org/10.1680/jcien.17.00028</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000">
                <a:latin typeface="Montserrat"/>
                <a:ea typeface="Montserrat"/>
                <a:cs typeface="Montserrat"/>
                <a:sym typeface="Montserrat"/>
              </a:rPr>
              <a:t>Building better streets. RPA. (n.d.). Retrieved May 3, 2023, from </a:t>
            </a:r>
            <a:r>
              <a:rPr lang="en" sz="1000" u="sng">
                <a:solidFill>
                  <a:schemeClr val="hlink"/>
                </a:solidFill>
                <a:latin typeface="Montserrat"/>
                <a:ea typeface="Montserrat"/>
                <a:cs typeface="Montserrat"/>
                <a:sym typeface="Montserrat"/>
                <a:hlinkClick r:id="rId6"/>
              </a:rPr>
              <a:t>https://rpa.org/work/reports/building-better-streets#recommendations-and-case-studies</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000">
                <a:latin typeface="Montserrat"/>
                <a:ea typeface="Montserrat"/>
                <a:cs typeface="Montserrat"/>
                <a:sym typeface="Montserrat"/>
              </a:rPr>
              <a:t>Figure 4. Disney Magic Kingdom Utilidors. Adapted from “Beneath The Magic: What Happens In The Magic Kingdom Utilidors?”by L.Sikes,2020,WDW Blog.Retrieved from </a:t>
            </a:r>
            <a:r>
              <a:rPr lang="en" sz="1000" u="sng">
                <a:solidFill>
                  <a:schemeClr val="hlink"/>
                </a:solidFill>
                <a:latin typeface="Montserrat"/>
                <a:ea typeface="Montserrat"/>
                <a:cs typeface="Montserrat"/>
                <a:sym typeface="Montserrat"/>
                <a:hlinkClick r:id="rId7"/>
              </a:rPr>
              <a:t>https://www.wdw-magazine.com/beneath-the-magic-what-happens-in-the-magic-kingdom-utilidors/</a:t>
            </a:r>
            <a:endParaRPr sz="1000">
              <a:latin typeface="Montserrat"/>
              <a:ea typeface="Montserrat"/>
              <a:cs typeface="Montserrat"/>
              <a:sym typeface="Montserrat"/>
            </a:endParaRPr>
          </a:p>
          <a:p>
            <a:pPr indent="-292100" lvl="0" marL="457200" rtl="0" algn="l">
              <a:lnSpc>
                <a:spcPct val="115000"/>
              </a:lnSpc>
              <a:spcBef>
                <a:spcPts val="0"/>
              </a:spcBef>
              <a:spcAft>
                <a:spcPts val="0"/>
              </a:spcAft>
              <a:buSzPts val="1000"/>
              <a:buFont typeface="Montserrat"/>
              <a:buChar char="●"/>
            </a:pPr>
            <a:r>
              <a:rPr lang="en" sz="1100">
                <a:solidFill>
                  <a:srgbClr val="434343"/>
                </a:solidFill>
                <a:latin typeface="Montserrat"/>
                <a:ea typeface="Montserrat"/>
                <a:cs typeface="Montserrat"/>
                <a:sym typeface="Montserrat"/>
              </a:rPr>
              <a:t>Bertaud, A. (2018). Order without Design: Vol. pp. 7, 8. Cambridge: MIT Press.</a:t>
            </a:r>
            <a:endParaRPr sz="1000">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ph type="title"/>
          </p:nvPr>
        </p:nvSpPr>
        <p:spPr>
          <a:xfrm>
            <a:off x="210350" y="3261025"/>
            <a:ext cx="8424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400"/>
              <a:t>THANK</a:t>
            </a:r>
            <a:endParaRPr sz="5400"/>
          </a:p>
          <a:p>
            <a:pPr indent="0" lvl="0" marL="0" rtl="0" algn="ctr">
              <a:spcBef>
                <a:spcPts val="0"/>
              </a:spcBef>
              <a:spcAft>
                <a:spcPts val="0"/>
              </a:spcAft>
              <a:buNone/>
            </a:pPr>
            <a:r>
              <a:rPr lang="en" sz="5400"/>
              <a:t>YOU</a:t>
            </a:r>
            <a:endParaRPr sz="5400"/>
          </a:p>
          <a:p>
            <a:pPr indent="0" lvl="0" marL="0" rtl="0" algn="ctr">
              <a:spcBef>
                <a:spcPts val="0"/>
              </a:spcBef>
              <a:spcAft>
                <a:spcPts val="0"/>
              </a:spcAft>
              <a:buNone/>
            </a:pPr>
            <a:r>
              <a:rPr lang="en" sz="5400"/>
              <a:t>!</a:t>
            </a:r>
            <a:endParaRPr sz="5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type="title"/>
          </p:nvPr>
        </p:nvSpPr>
        <p:spPr>
          <a:xfrm>
            <a:off x="311700" y="445025"/>
            <a:ext cx="84249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Stakeholders</a:t>
            </a:r>
            <a:endParaRPr sz="2600"/>
          </a:p>
        </p:txBody>
      </p:sp>
      <p:sp>
        <p:nvSpPr>
          <p:cNvPr id="188" name="Google Shape;188;p35"/>
          <p:cNvSpPr txBox="1"/>
          <p:nvPr>
            <p:ph idx="1" type="body"/>
          </p:nvPr>
        </p:nvSpPr>
        <p:spPr>
          <a:xfrm>
            <a:off x="311700" y="1004250"/>
            <a:ext cx="4707000" cy="24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900E1"/>
                </a:solidFill>
              </a:rPr>
              <a:t>Government Agencies</a:t>
            </a:r>
            <a:endParaRPr b="1">
              <a:solidFill>
                <a:srgbClr val="8900E1"/>
              </a:solidFill>
            </a:endParaRPr>
          </a:p>
          <a:p>
            <a:pPr indent="-304800" lvl="0" marL="457200" rtl="0" algn="l">
              <a:spcBef>
                <a:spcPts val="1600"/>
              </a:spcBef>
              <a:spcAft>
                <a:spcPts val="0"/>
              </a:spcAft>
              <a:buSzPts val="1200"/>
              <a:buChar char="●"/>
            </a:pPr>
            <a:r>
              <a:rPr lang="en"/>
              <a:t>NYC Department of Transportation</a:t>
            </a:r>
            <a:endParaRPr/>
          </a:p>
          <a:p>
            <a:pPr indent="-304800" lvl="0" marL="457200" rtl="0" algn="l">
              <a:spcBef>
                <a:spcPts val="0"/>
              </a:spcBef>
              <a:spcAft>
                <a:spcPts val="0"/>
              </a:spcAft>
              <a:buSzPts val="1200"/>
              <a:buChar char="●"/>
            </a:pPr>
            <a:r>
              <a:rPr lang="en">
                <a:solidFill>
                  <a:schemeClr val="dk2"/>
                </a:solidFill>
              </a:rPr>
              <a:t>NYC </a:t>
            </a:r>
            <a:r>
              <a:rPr lang="en"/>
              <a:t>Department of Environmental Protection (Public Utility)</a:t>
            </a:r>
            <a:endParaRPr/>
          </a:p>
          <a:p>
            <a:pPr indent="-304800" lvl="0" marL="457200" rtl="0" algn="l">
              <a:spcBef>
                <a:spcPts val="0"/>
              </a:spcBef>
              <a:spcAft>
                <a:spcPts val="0"/>
              </a:spcAft>
              <a:buSzPts val="1200"/>
              <a:buChar char="●"/>
            </a:pPr>
            <a:r>
              <a:rPr lang="en">
                <a:solidFill>
                  <a:schemeClr val="dk2"/>
                </a:solidFill>
              </a:rPr>
              <a:t>NYC </a:t>
            </a:r>
            <a:r>
              <a:rPr lang="en"/>
              <a:t>Department of Information Technology &amp; Communications</a:t>
            </a:r>
            <a:endParaRPr/>
          </a:p>
          <a:p>
            <a:pPr indent="-304800" lvl="0" marL="457200" rtl="0" algn="l">
              <a:spcBef>
                <a:spcPts val="0"/>
              </a:spcBef>
              <a:spcAft>
                <a:spcPts val="0"/>
              </a:spcAft>
              <a:buSzPts val="1200"/>
              <a:buChar char="●"/>
            </a:pPr>
            <a:r>
              <a:rPr lang="en">
                <a:solidFill>
                  <a:schemeClr val="dk2"/>
                </a:solidFill>
              </a:rPr>
              <a:t>NYC </a:t>
            </a:r>
            <a:r>
              <a:rPr lang="en"/>
              <a:t>Department of Design and Construction</a:t>
            </a:r>
            <a:endParaRPr/>
          </a:p>
          <a:p>
            <a:pPr indent="-304800" lvl="0" marL="457200" rtl="0" algn="l">
              <a:spcBef>
                <a:spcPts val="0"/>
              </a:spcBef>
              <a:spcAft>
                <a:spcPts val="0"/>
              </a:spcAft>
              <a:buSzPts val="1200"/>
              <a:buChar char="●"/>
            </a:pPr>
            <a:r>
              <a:rPr lang="en">
                <a:solidFill>
                  <a:schemeClr val="dk2"/>
                </a:solidFill>
              </a:rPr>
              <a:t>NYC Department of City Planning </a:t>
            </a:r>
            <a:endParaRPr>
              <a:solidFill>
                <a:schemeClr val="dk2"/>
              </a:solidFill>
            </a:endParaRPr>
          </a:p>
          <a:p>
            <a:pPr indent="-304800" lvl="0" marL="457200" rtl="0" algn="l">
              <a:spcBef>
                <a:spcPts val="0"/>
              </a:spcBef>
              <a:spcAft>
                <a:spcPts val="0"/>
              </a:spcAft>
              <a:buSzPts val="1200"/>
              <a:buChar char="●"/>
            </a:pPr>
            <a:r>
              <a:rPr lang="en"/>
              <a:t>Metropolitan Transportation Authority</a:t>
            </a:r>
            <a:endParaRPr/>
          </a:p>
        </p:txBody>
      </p:sp>
      <p:sp>
        <p:nvSpPr>
          <p:cNvPr id="189" name="Google Shape;189;p35"/>
          <p:cNvSpPr txBox="1"/>
          <p:nvPr>
            <p:ph idx="2" type="body"/>
          </p:nvPr>
        </p:nvSpPr>
        <p:spPr>
          <a:xfrm>
            <a:off x="4953025" y="1004250"/>
            <a:ext cx="3330300" cy="15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900E1"/>
                </a:solidFill>
              </a:rPr>
              <a:t>Private Utilities</a:t>
            </a:r>
            <a:endParaRPr b="1">
              <a:solidFill>
                <a:srgbClr val="8900E1"/>
              </a:solidFill>
            </a:endParaRPr>
          </a:p>
          <a:p>
            <a:pPr indent="-304800" lvl="0" marL="457200" rtl="0" algn="l">
              <a:spcBef>
                <a:spcPts val="1600"/>
              </a:spcBef>
              <a:spcAft>
                <a:spcPts val="0"/>
              </a:spcAft>
              <a:buSzPts val="1200"/>
              <a:buChar char="●"/>
            </a:pPr>
            <a:r>
              <a:rPr lang="en"/>
              <a:t>Con Edison</a:t>
            </a:r>
            <a:endParaRPr/>
          </a:p>
          <a:p>
            <a:pPr indent="-304800" lvl="0" marL="457200" rtl="0" algn="l">
              <a:spcBef>
                <a:spcPts val="0"/>
              </a:spcBef>
              <a:spcAft>
                <a:spcPts val="0"/>
              </a:spcAft>
              <a:buSzPts val="1200"/>
              <a:buChar char="●"/>
            </a:pPr>
            <a:r>
              <a:rPr lang="en"/>
              <a:t>National Grid</a:t>
            </a:r>
            <a:endParaRPr/>
          </a:p>
          <a:p>
            <a:pPr indent="-304800" lvl="0" marL="457200" rtl="0" algn="l">
              <a:spcBef>
                <a:spcPts val="0"/>
              </a:spcBef>
              <a:spcAft>
                <a:spcPts val="0"/>
              </a:spcAft>
              <a:buSzPts val="1200"/>
              <a:buChar char="●"/>
            </a:pPr>
            <a:r>
              <a:rPr lang="en"/>
              <a:t>Verizon, Spectrum, and others</a:t>
            </a:r>
            <a:endParaRPr/>
          </a:p>
        </p:txBody>
      </p:sp>
      <p:sp>
        <p:nvSpPr>
          <p:cNvPr id="190" name="Google Shape;190;p35"/>
          <p:cNvSpPr txBox="1"/>
          <p:nvPr/>
        </p:nvSpPr>
        <p:spPr>
          <a:xfrm>
            <a:off x="5006075" y="2542300"/>
            <a:ext cx="3730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8900E1"/>
                </a:solidFill>
                <a:latin typeface="Montserrat"/>
                <a:ea typeface="Montserrat"/>
                <a:cs typeface="Montserrat"/>
                <a:sym typeface="Montserrat"/>
              </a:rPr>
              <a:t>Members of the Public</a:t>
            </a:r>
            <a:endParaRPr>
              <a:solidFill>
                <a:srgbClr val="8900E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04800" lvl="0" marL="457200" marR="0" rtl="0" algn="l">
              <a:lnSpc>
                <a:spcPct val="125000"/>
              </a:lnSpc>
              <a:spcBef>
                <a:spcPts val="0"/>
              </a:spcBef>
              <a:spcAft>
                <a:spcPts val="0"/>
              </a:spcAft>
              <a:buClr>
                <a:srgbClr val="57068C"/>
              </a:buClr>
              <a:buSzPts val="1200"/>
              <a:buFont typeface="Montserrat"/>
              <a:buChar char="●"/>
            </a:pPr>
            <a:r>
              <a:rPr lang="en" sz="1200">
                <a:solidFill>
                  <a:srgbClr val="333333"/>
                </a:solidFill>
                <a:latin typeface="Montserrat"/>
                <a:ea typeface="Montserrat"/>
                <a:cs typeface="Montserrat"/>
                <a:sym typeface="Montserrat"/>
              </a:rPr>
              <a:t>Residents</a:t>
            </a:r>
            <a:endParaRPr sz="1200">
              <a:solidFill>
                <a:srgbClr val="333333"/>
              </a:solidFill>
              <a:latin typeface="Montserrat"/>
              <a:ea typeface="Montserrat"/>
              <a:cs typeface="Montserrat"/>
              <a:sym typeface="Montserrat"/>
            </a:endParaRPr>
          </a:p>
          <a:p>
            <a:pPr indent="-304800" lvl="0" marL="457200" marR="0" rtl="0" algn="l">
              <a:lnSpc>
                <a:spcPct val="125000"/>
              </a:lnSpc>
              <a:spcBef>
                <a:spcPts val="0"/>
              </a:spcBef>
              <a:spcAft>
                <a:spcPts val="0"/>
              </a:spcAft>
              <a:buClr>
                <a:srgbClr val="57068C"/>
              </a:buClr>
              <a:buSzPts val="1200"/>
              <a:buFont typeface="Montserrat"/>
              <a:buChar char="●"/>
            </a:pPr>
            <a:r>
              <a:rPr lang="en" sz="1200">
                <a:solidFill>
                  <a:srgbClr val="333333"/>
                </a:solidFill>
                <a:latin typeface="Montserrat"/>
                <a:ea typeface="Montserrat"/>
                <a:cs typeface="Montserrat"/>
                <a:sym typeface="Montserrat"/>
              </a:rPr>
              <a:t>Business Owners</a:t>
            </a:r>
            <a:endParaRPr sz="1200">
              <a:solidFill>
                <a:srgbClr val="333333"/>
              </a:solidFill>
              <a:latin typeface="Montserrat"/>
              <a:ea typeface="Montserrat"/>
              <a:cs typeface="Montserrat"/>
              <a:sym typeface="Montserrat"/>
            </a:endParaRPr>
          </a:p>
          <a:p>
            <a:pPr indent="-304800" lvl="0" marL="457200" marR="0" rtl="0" algn="l">
              <a:lnSpc>
                <a:spcPct val="125000"/>
              </a:lnSpc>
              <a:spcBef>
                <a:spcPts val="0"/>
              </a:spcBef>
              <a:spcAft>
                <a:spcPts val="0"/>
              </a:spcAft>
              <a:buClr>
                <a:srgbClr val="57068C"/>
              </a:buClr>
              <a:buSzPts val="1200"/>
              <a:buFont typeface="Montserrat"/>
              <a:buChar char="●"/>
            </a:pPr>
            <a:r>
              <a:rPr lang="en" sz="1200">
                <a:solidFill>
                  <a:srgbClr val="333333"/>
                </a:solidFill>
                <a:latin typeface="Montserrat"/>
                <a:ea typeface="Montserrat"/>
                <a:cs typeface="Montserrat"/>
                <a:sym typeface="Montserrat"/>
              </a:rPr>
              <a:t>Elected Officials/Community Boards</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239900" y="1884650"/>
            <a:ext cx="4079100" cy="63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Table of Contents</a:t>
            </a:r>
            <a:endParaRPr sz="2600"/>
          </a:p>
        </p:txBody>
      </p:sp>
      <p:sp>
        <p:nvSpPr>
          <p:cNvPr id="196" name="Google Shape;196;p36"/>
          <p:cNvSpPr txBox="1"/>
          <p:nvPr>
            <p:ph idx="2" type="body"/>
          </p:nvPr>
        </p:nvSpPr>
        <p:spPr>
          <a:xfrm>
            <a:off x="4572000" y="724075"/>
            <a:ext cx="4572000" cy="3551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b="1" lang="en"/>
              <a:t>Introduction</a:t>
            </a:r>
            <a:endParaRPr b="1"/>
          </a:p>
          <a:p>
            <a:pPr indent="-342900" lvl="0" marL="457200" rtl="0" algn="l">
              <a:spcBef>
                <a:spcPts val="0"/>
              </a:spcBef>
              <a:spcAft>
                <a:spcPts val="0"/>
              </a:spcAft>
              <a:buSzPts val="1800"/>
              <a:buChar char="●"/>
            </a:pPr>
            <a:r>
              <a:rPr b="1" lang="en"/>
              <a:t>Findings</a:t>
            </a:r>
            <a:endParaRPr b="1"/>
          </a:p>
          <a:p>
            <a:pPr indent="-342900" lvl="0" marL="457200" rtl="0" algn="l">
              <a:spcBef>
                <a:spcPts val="0"/>
              </a:spcBef>
              <a:spcAft>
                <a:spcPts val="0"/>
              </a:spcAft>
              <a:buSzPts val="1800"/>
              <a:buChar char="●"/>
            </a:pPr>
            <a:r>
              <a:rPr b="1" lang="en"/>
              <a:t>Literature Review</a:t>
            </a:r>
            <a:endParaRPr b="1"/>
          </a:p>
          <a:p>
            <a:pPr indent="-342900" lvl="0" marL="457200" rtl="0" algn="l">
              <a:spcBef>
                <a:spcPts val="0"/>
              </a:spcBef>
              <a:spcAft>
                <a:spcPts val="0"/>
              </a:spcAft>
              <a:buSzPts val="1800"/>
              <a:buChar char="●"/>
            </a:pPr>
            <a:r>
              <a:rPr b="1" lang="en"/>
              <a:t>Methodology</a:t>
            </a:r>
            <a:endParaRPr b="1"/>
          </a:p>
          <a:p>
            <a:pPr indent="-342900" lvl="0" marL="457200" rtl="0" algn="l">
              <a:spcBef>
                <a:spcPts val="0"/>
              </a:spcBef>
              <a:spcAft>
                <a:spcPts val="0"/>
              </a:spcAft>
              <a:buSzPts val="1800"/>
              <a:buChar char="●"/>
            </a:pPr>
            <a:r>
              <a:rPr b="1" lang="en"/>
              <a:t>Data</a:t>
            </a:r>
            <a:endParaRPr b="1"/>
          </a:p>
          <a:p>
            <a:pPr indent="-342900" lvl="0" marL="457200" rtl="0" algn="l">
              <a:spcBef>
                <a:spcPts val="0"/>
              </a:spcBef>
              <a:spcAft>
                <a:spcPts val="0"/>
              </a:spcAft>
              <a:buSzPts val="1800"/>
              <a:buChar char="●"/>
            </a:pPr>
            <a:r>
              <a:rPr b="1" lang="en"/>
              <a:t>Case Study</a:t>
            </a:r>
            <a:endParaRPr b="1"/>
          </a:p>
          <a:p>
            <a:pPr indent="-342900" lvl="0" marL="457200" rtl="0" algn="l">
              <a:spcBef>
                <a:spcPts val="0"/>
              </a:spcBef>
              <a:spcAft>
                <a:spcPts val="0"/>
              </a:spcAft>
              <a:buSzPts val="1800"/>
              <a:buChar char="●"/>
            </a:pPr>
            <a:r>
              <a:rPr b="1" lang="en"/>
              <a:t>Related Project Resources</a:t>
            </a:r>
            <a:endParaRPr b="1"/>
          </a:p>
          <a:p>
            <a:pPr indent="-342900" lvl="0" marL="457200" rtl="0" algn="l">
              <a:spcBef>
                <a:spcPts val="0"/>
              </a:spcBef>
              <a:spcAft>
                <a:spcPts val="0"/>
              </a:spcAft>
              <a:buSzPts val="1800"/>
              <a:buChar char="●"/>
            </a:pPr>
            <a:r>
              <a:rPr b="1" lang="en"/>
              <a:t>Conclusions/Recommendations</a:t>
            </a:r>
            <a:endParaRPr b="1"/>
          </a:p>
          <a:p>
            <a:pPr indent="-342900" lvl="0" marL="457200" rtl="0" algn="l">
              <a:spcBef>
                <a:spcPts val="0"/>
              </a:spcBef>
              <a:spcAft>
                <a:spcPts val="0"/>
              </a:spcAft>
              <a:buSzPts val="1800"/>
              <a:buChar char="●"/>
            </a:pPr>
            <a:r>
              <a:rPr b="1" lang="en"/>
              <a:t>Acknowledgements</a:t>
            </a:r>
            <a:endParaRPr b="1"/>
          </a:p>
          <a:p>
            <a:pPr indent="-342900" lvl="0" marL="457200" rtl="0" algn="l">
              <a:spcBef>
                <a:spcPts val="0"/>
              </a:spcBef>
              <a:spcAft>
                <a:spcPts val="0"/>
              </a:spcAft>
              <a:buSzPts val="1800"/>
              <a:buChar char="●"/>
            </a:pPr>
            <a:r>
              <a:rPr b="1" lang="en"/>
              <a:t>References</a:t>
            </a:r>
            <a:endParaRPr b="1"/>
          </a:p>
        </p:txBody>
      </p:sp>
      <p:sp>
        <p:nvSpPr>
          <p:cNvPr id="197" name="Google Shape;197;p36"/>
          <p:cNvSpPr txBox="1"/>
          <p:nvPr/>
        </p:nvSpPr>
        <p:spPr>
          <a:xfrm>
            <a:off x="844150" y="2519150"/>
            <a:ext cx="30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Estimated report time: 30mins</a:t>
            </a:r>
            <a:endParaRPr>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7"/>
          <p:cNvSpPr txBox="1"/>
          <p:nvPr>
            <p:ph type="title"/>
          </p:nvPr>
        </p:nvSpPr>
        <p:spPr>
          <a:xfrm>
            <a:off x="311700" y="445025"/>
            <a:ext cx="8424900" cy="6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Why Are We Doing This?</a:t>
            </a:r>
            <a:endParaRPr sz="2600"/>
          </a:p>
        </p:txBody>
      </p:sp>
      <p:sp>
        <p:nvSpPr>
          <p:cNvPr id="203" name="Google Shape;203;p37"/>
          <p:cNvSpPr txBox="1"/>
          <p:nvPr>
            <p:ph idx="1" type="body"/>
          </p:nvPr>
        </p:nvSpPr>
        <p:spPr>
          <a:xfrm>
            <a:off x="407175" y="3962325"/>
            <a:ext cx="2829300" cy="42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900"/>
              <a:t>Figure 1. Water Street in Manhattan. Photo: T.Matthews, 2023</a:t>
            </a:r>
            <a:endParaRPr i="1" sz="900"/>
          </a:p>
        </p:txBody>
      </p:sp>
      <p:sp>
        <p:nvSpPr>
          <p:cNvPr id="204" name="Google Shape;204;p37"/>
          <p:cNvSpPr txBox="1"/>
          <p:nvPr>
            <p:ph idx="2" type="body"/>
          </p:nvPr>
        </p:nvSpPr>
        <p:spPr>
          <a:xfrm>
            <a:off x="3317400" y="3962325"/>
            <a:ext cx="2604000" cy="42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900"/>
              <a:t>Figure 2. Street excavation equipment parked on Water Street.</a:t>
            </a:r>
            <a:r>
              <a:rPr b="1" lang="en" sz="900"/>
              <a:t> </a:t>
            </a:r>
            <a:r>
              <a:rPr i="1" lang="en" sz="900">
                <a:solidFill>
                  <a:schemeClr val="dk2"/>
                </a:solidFill>
              </a:rPr>
              <a:t>Photo: T.Matthews, 2023</a:t>
            </a:r>
            <a:endParaRPr i="1" sz="900">
              <a:solidFill>
                <a:schemeClr val="dk2"/>
              </a:solidFill>
            </a:endParaRPr>
          </a:p>
          <a:p>
            <a:pPr indent="0" lvl="0" marL="0" rtl="0" algn="ctr">
              <a:spcBef>
                <a:spcPts val="1600"/>
              </a:spcBef>
              <a:spcAft>
                <a:spcPts val="1600"/>
              </a:spcAft>
              <a:buNone/>
            </a:pPr>
            <a:r>
              <a:t/>
            </a:r>
            <a:endParaRPr b="1" sz="900"/>
          </a:p>
        </p:txBody>
      </p:sp>
      <p:pic>
        <p:nvPicPr>
          <p:cNvPr id="205" name="Google Shape;205;p37"/>
          <p:cNvPicPr preferRelativeResize="0"/>
          <p:nvPr/>
        </p:nvPicPr>
        <p:blipFill>
          <a:blip r:embed="rId3">
            <a:alphaModFix/>
          </a:blip>
          <a:stretch>
            <a:fillRect/>
          </a:stretch>
        </p:blipFill>
        <p:spPr>
          <a:xfrm>
            <a:off x="407163" y="1181163"/>
            <a:ext cx="2756225" cy="2781174"/>
          </a:xfrm>
          <a:prstGeom prst="rect">
            <a:avLst/>
          </a:prstGeom>
          <a:noFill/>
          <a:ln>
            <a:noFill/>
          </a:ln>
        </p:spPr>
      </p:pic>
      <p:pic>
        <p:nvPicPr>
          <p:cNvPr id="206" name="Google Shape;206;p37"/>
          <p:cNvPicPr preferRelativeResize="0"/>
          <p:nvPr/>
        </p:nvPicPr>
        <p:blipFill>
          <a:blip r:embed="rId4">
            <a:alphaModFix/>
          </a:blip>
          <a:stretch>
            <a:fillRect/>
          </a:stretch>
        </p:blipFill>
        <p:spPr>
          <a:xfrm>
            <a:off x="3298125" y="1181175"/>
            <a:ext cx="2603899" cy="2781151"/>
          </a:xfrm>
          <a:prstGeom prst="rect">
            <a:avLst/>
          </a:prstGeom>
          <a:noFill/>
          <a:ln>
            <a:noFill/>
          </a:ln>
        </p:spPr>
      </p:pic>
      <p:pic>
        <p:nvPicPr>
          <p:cNvPr id="207" name="Google Shape;207;p37"/>
          <p:cNvPicPr preferRelativeResize="0"/>
          <p:nvPr/>
        </p:nvPicPr>
        <p:blipFill>
          <a:blip r:embed="rId5">
            <a:alphaModFix/>
          </a:blip>
          <a:stretch>
            <a:fillRect/>
          </a:stretch>
        </p:blipFill>
        <p:spPr>
          <a:xfrm>
            <a:off x="6036750" y="1181175"/>
            <a:ext cx="2756224" cy="2781151"/>
          </a:xfrm>
          <a:prstGeom prst="rect">
            <a:avLst/>
          </a:prstGeom>
          <a:noFill/>
          <a:ln>
            <a:noFill/>
          </a:ln>
        </p:spPr>
      </p:pic>
      <p:sp>
        <p:nvSpPr>
          <p:cNvPr id="208" name="Google Shape;208;p37"/>
          <p:cNvSpPr txBox="1"/>
          <p:nvPr/>
        </p:nvSpPr>
        <p:spPr>
          <a:xfrm>
            <a:off x="6242875" y="4103025"/>
            <a:ext cx="25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09" name="Google Shape;209;p37"/>
          <p:cNvSpPr txBox="1"/>
          <p:nvPr/>
        </p:nvSpPr>
        <p:spPr>
          <a:xfrm>
            <a:off x="6270475" y="3962325"/>
            <a:ext cx="245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latin typeface="Montserrat"/>
                <a:ea typeface="Montserrat"/>
                <a:cs typeface="Montserrat"/>
                <a:sym typeface="Montserrat"/>
              </a:rPr>
              <a:t>Figure 3. </a:t>
            </a:r>
            <a:r>
              <a:rPr i="1" lang="en" sz="900">
                <a:latin typeface="Montserrat"/>
                <a:ea typeface="Montserrat"/>
                <a:cs typeface="Montserrat"/>
                <a:sym typeface="Montserrat"/>
              </a:rPr>
              <a:t>These</a:t>
            </a:r>
            <a:r>
              <a:rPr i="1" lang="en" sz="900">
                <a:latin typeface="Montserrat"/>
                <a:ea typeface="Montserrat"/>
                <a:cs typeface="Montserrat"/>
                <a:sym typeface="Montserrat"/>
              </a:rPr>
              <a:t> can be avoided if we have subsurface utilidors! </a:t>
            </a:r>
            <a:r>
              <a:rPr i="1" lang="en" sz="900">
                <a:solidFill>
                  <a:schemeClr val="dk2"/>
                </a:solidFill>
                <a:latin typeface="Montserrat"/>
                <a:ea typeface="Montserrat"/>
                <a:cs typeface="Montserrat"/>
                <a:sym typeface="Montserrat"/>
              </a:rPr>
              <a:t>Photo:</a:t>
            </a:r>
            <a:r>
              <a:rPr i="1" lang="en" sz="900">
                <a:solidFill>
                  <a:schemeClr val="dk2"/>
                </a:solidFill>
                <a:latin typeface="Montserrat"/>
                <a:ea typeface="Montserrat"/>
                <a:cs typeface="Montserrat"/>
                <a:sym typeface="Montserrat"/>
              </a:rPr>
              <a:t> T.Matthews, 2023</a:t>
            </a:r>
            <a:endParaRPr i="1" sz="9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i="1" sz="9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445025"/>
            <a:ext cx="84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What is Utilidor?</a:t>
            </a:r>
            <a:endParaRPr sz="2600"/>
          </a:p>
        </p:txBody>
      </p:sp>
      <p:sp>
        <p:nvSpPr>
          <p:cNvPr id="215" name="Google Shape;215;p38"/>
          <p:cNvSpPr txBox="1"/>
          <p:nvPr>
            <p:ph idx="1" type="body"/>
          </p:nvPr>
        </p:nvSpPr>
        <p:spPr>
          <a:xfrm>
            <a:off x="407175" y="1141700"/>
            <a:ext cx="3872400" cy="28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U</a:t>
            </a:r>
            <a:r>
              <a:rPr b="1" lang="en" sz="1100"/>
              <a:t>tilidor</a:t>
            </a:r>
            <a:r>
              <a:rPr lang="en" sz="1100"/>
              <a:t> is an underground utility access system used primarily for the </a:t>
            </a:r>
            <a:r>
              <a:rPr b="1" lang="en" sz="1100"/>
              <a:t>location</a:t>
            </a:r>
            <a:r>
              <a:rPr lang="en" sz="1100"/>
              <a:t> of various utility transmissions infrastructure assets, which permits easier access for their maintenance without repeated street excavation. Utility transmission assets can include services for water, electricity, gas and telecommunications. </a:t>
            </a:r>
            <a:endParaRPr sz="1100"/>
          </a:p>
          <a:p>
            <a:pPr indent="0" lvl="0" marL="0" rtl="0" algn="l">
              <a:spcBef>
                <a:spcPts val="1600"/>
              </a:spcBef>
              <a:spcAft>
                <a:spcPts val="1600"/>
              </a:spcAft>
              <a:buNone/>
            </a:pPr>
            <a:r>
              <a:rPr b="1" lang="en" sz="1100"/>
              <a:t>Located underground</a:t>
            </a:r>
            <a:r>
              <a:rPr lang="en" sz="1100"/>
              <a:t>, typically under the roadway, the utilidor provides a convenient way to manage and maintain this infrastructure while </a:t>
            </a:r>
            <a:r>
              <a:rPr b="1" lang="en" sz="1100"/>
              <a:t>reducing disruption to surface traffic on roads and sidewalks.</a:t>
            </a:r>
            <a:endParaRPr b="1" sz="500"/>
          </a:p>
        </p:txBody>
      </p:sp>
      <p:pic>
        <p:nvPicPr>
          <p:cNvPr id="216" name="Google Shape;216;p38"/>
          <p:cNvPicPr preferRelativeResize="0"/>
          <p:nvPr/>
        </p:nvPicPr>
        <p:blipFill>
          <a:blip r:embed="rId3">
            <a:alphaModFix/>
          </a:blip>
          <a:stretch>
            <a:fillRect/>
          </a:stretch>
        </p:blipFill>
        <p:spPr>
          <a:xfrm>
            <a:off x="4431975" y="1134125"/>
            <a:ext cx="4559625" cy="2434138"/>
          </a:xfrm>
          <a:prstGeom prst="rect">
            <a:avLst/>
          </a:prstGeom>
          <a:noFill/>
          <a:ln>
            <a:noFill/>
          </a:ln>
        </p:spPr>
      </p:pic>
      <p:sp>
        <p:nvSpPr>
          <p:cNvPr id="217" name="Google Shape;217;p38"/>
          <p:cNvSpPr txBox="1"/>
          <p:nvPr/>
        </p:nvSpPr>
        <p:spPr>
          <a:xfrm>
            <a:off x="4520275" y="3661300"/>
            <a:ext cx="443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600">
                <a:latin typeface="Montserrat"/>
                <a:ea typeface="Montserrat"/>
                <a:cs typeface="Montserrat"/>
                <a:sym typeface="Montserrat"/>
              </a:rPr>
              <a:t>Figure 4. Disney Magic Kingdom Utilidors. Adapted from “Beneath The Magic: What Happens In The Magic Kingdom Utilidors?” by L.Sikes, 2020, WDW Blog. Retrieved from https://www.wdw-magazine.com/beneath-the-magic-what-happens-in-the-magic-kingdom-utilidors/</a:t>
            </a:r>
            <a:endParaRPr i="1" sz="6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311700" y="445025"/>
            <a:ext cx="8424900" cy="6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Problem Definition</a:t>
            </a:r>
            <a:endParaRPr sz="2600"/>
          </a:p>
        </p:txBody>
      </p:sp>
      <p:sp>
        <p:nvSpPr>
          <p:cNvPr id="223" name="Google Shape;223;p39"/>
          <p:cNvSpPr txBox="1"/>
          <p:nvPr/>
        </p:nvSpPr>
        <p:spPr>
          <a:xfrm>
            <a:off x="6242875" y="4103025"/>
            <a:ext cx="25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4" name="Google Shape;224;p39"/>
          <p:cNvSpPr txBox="1"/>
          <p:nvPr/>
        </p:nvSpPr>
        <p:spPr>
          <a:xfrm>
            <a:off x="964800" y="1310875"/>
            <a:ext cx="75510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57068C"/>
                </a:solidFill>
                <a:latin typeface="Montserrat"/>
                <a:ea typeface="Montserrat"/>
                <a:cs typeface="Montserrat"/>
                <a:sym typeface="Montserrat"/>
              </a:rPr>
              <a:t>Goal:</a:t>
            </a:r>
            <a:endParaRPr b="1" sz="1300">
              <a:solidFill>
                <a:srgbClr val="333333"/>
              </a:solidFill>
              <a:latin typeface="Montserrat"/>
              <a:ea typeface="Montserrat"/>
              <a:cs typeface="Montserrat"/>
              <a:sym typeface="Montserrat"/>
            </a:endParaRPr>
          </a:p>
          <a:p>
            <a:pPr indent="0" lvl="0" marL="0" rtl="0" algn="l">
              <a:spcBef>
                <a:spcPts val="0"/>
              </a:spcBef>
              <a:spcAft>
                <a:spcPts val="0"/>
              </a:spcAft>
              <a:buNone/>
            </a:pPr>
            <a:r>
              <a:rPr lang="en">
                <a:solidFill>
                  <a:srgbClr val="333333"/>
                </a:solidFill>
                <a:latin typeface="Montserrat"/>
                <a:ea typeface="Montserrat"/>
                <a:cs typeface="Montserrat"/>
                <a:sym typeface="Montserrat"/>
              </a:rPr>
              <a:t>Creating the foundation to support eventual financing of utilidors, </a:t>
            </a:r>
            <a:r>
              <a:rPr lang="en">
                <a:solidFill>
                  <a:schemeClr val="dk2"/>
                </a:solidFill>
                <a:latin typeface="Montserrat"/>
                <a:ea typeface="Montserrat"/>
                <a:cs typeface="Montserrat"/>
                <a:sym typeface="Montserrat"/>
              </a:rPr>
              <a:t>which are public-private assets that require a mix of public and private utility money.</a:t>
            </a:r>
            <a:endParaRPr>
              <a:solidFill>
                <a:srgbClr val="333333"/>
              </a:solidFill>
              <a:latin typeface="Montserrat"/>
              <a:ea typeface="Montserrat"/>
              <a:cs typeface="Montserrat"/>
              <a:sym typeface="Montserrat"/>
            </a:endParaRPr>
          </a:p>
          <a:p>
            <a:pPr indent="0" lvl="0" marL="0" rtl="0" algn="l">
              <a:spcBef>
                <a:spcPts val="0"/>
              </a:spcBef>
              <a:spcAft>
                <a:spcPts val="0"/>
              </a:spcAft>
              <a:buNone/>
            </a:pPr>
            <a:r>
              <a:rPr b="1" lang="en">
                <a:solidFill>
                  <a:srgbClr val="333333"/>
                </a:solidFill>
                <a:latin typeface="Montserrat"/>
                <a:ea typeface="Montserrat"/>
                <a:cs typeface="Montserrat"/>
                <a:sym typeface="Montserrat"/>
              </a:rPr>
              <a:t>(1) Construction (= debt)</a:t>
            </a:r>
            <a:endParaRPr b="1">
              <a:solidFill>
                <a:srgbClr val="333333"/>
              </a:solidFill>
              <a:latin typeface="Montserrat"/>
              <a:ea typeface="Montserrat"/>
              <a:cs typeface="Montserrat"/>
              <a:sym typeface="Montserrat"/>
            </a:endParaRPr>
          </a:p>
          <a:p>
            <a:pPr indent="0" lvl="0" marL="0" rtl="0" algn="l">
              <a:spcBef>
                <a:spcPts val="0"/>
              </a:spcBef>
              <a:spcAft>
                <a:spcPts val="0"/>
              </a:spcAft>
              <a:buNone/>
            </a:pPr>
            <a:r>
              <a:rPr b="1" lang="en">
                <a:solidFill>
                  <a:srgbClr val="333333"/>
                </a:solidFill>
                <a:latin typeface="Montserrat"/>
                <a:ea typeface="Montserrat"/>
                <a:cs typeface="Montserrat"/>
                <a:sym typeface="Montserrat"/>
              </a:rPr>
              <a:t>(2) Operation and maintenance</a:t>
            </a:r>
            <a:endParaRPr>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a:solidFill>
                <a:srgbClr val="333333"/>
              </a:solidFill>
              <a:latin typeface="Montserrat"/>
              <a:ea typeface="Montserrat"/>
              <a:cs typeface="Montserrat"/>
              <a:sym typeface="Montserrat"/>
            </a:endParaRPr>
          </a:p>
        </p:txBody>
      </p:sp>
      <p:sp>
        <p:nvSpPr>
          <p:cNvPr id="225" name="Google Shape;225;p39"/>
          <p:cNvSpPr txBox="1"/>
          <p:nvPr/>
        </p:nvSpPr>
        <p:spPr>
          <a:xfrm>
            <a:off x="964800" y="2956700"/>
            <a:ext cx="71187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57068C"/>
                </a:solidFill>
                <a:latin typeface="Montserrat"/>
                <a:ea typeface="Montserrat"/>
                <a:cs typeface="Montserrat"/>
                <a:sym typeface="Montserrat"/>
              </a:rPr>
              <a:t>Problem Addressing:</a:t>
            </a:r>
            <a:endParaRPr b="1" sz="1600">
              <a:solidFill>
                <a:srgbClr val="333333"/>
              </a:solidFill>
              <a:latin typeface="Montserrat"/>
              <a:ea typeface="Montserrat"/>
              <a:cs typeface="Montserrat"/>
              <a:sym typeface="Montserrat"/>
            </a:endParaRPr>
          </a:p>
          <a:p>
            <a:pPr indent="0" lvl="0" marL="0" rtl="0" algn="l">
              <a:spcBef>
                <a:spcPts val="0"/>
              </a:spcBef>
              <a:spcAft>
                <a:spcPts val="0"/>
              </a:spcAft>
              <a:buNone/>
            </a:pPr>
            <a:r>
              <a:rPr b="1" lang="en">
                <a:solidFill>
                  <a:srgbClr val="333333"/>
                </a:solidFill>
                <a:latin typeface="Montserrat"/>
                <a:ea typeface="Montserrat"/>
                <a:cs typeface="Montserrat"/>
                <a:sym typeface="Montserrat"/>
              </a:rPr>
              <a:t>N</a:t>
            </a:r>
            <a:r>
              <a:rPr b="1" lang="en">
                <a:solidFill>
                  <a:srgbClr val="333333"/>
                </a:solidFill>
                <a:latin typeface="Montserrat"/>
                <a:ea typeface="Montserrat"/>
                <a:cs typeface="Montserrat"/>
                <a:sym typeface="Montserrat"/>
              </a:rPr>
              <a:t>ot enough subsurface infrastructure data</a:t>
            </a:r>
            <a:r>
              <a:rPr lang="en">
                <a:solidFill>
                  <a:srgbClr val="333333"/>
                </a:solidFill>
                <a:latin typeface="Montserrat"/>
                <a:ea typeface="Montserrat"/>
                <a:cs typeface="Montserrat"/>
                <a:sym typeface="Montserrat"/>
              </a:rPr>
              <a:t> therefore we </a:t>
            </a:r>
            <a:r>
              <a:rPr b="1" lang="en">
                <a:solidFill>
                  <a:srgbClr val="333333"/>
                </a:solidFill>
                <a:latin typeface="Montserrat"/>
                <a:ea typeface="Montserrat"/>
                <a:cs typeface="Montserrat"/>
                <a:sym typeface="Montserrat"/>
              </a:rPr>
              <a:t>reverse</a:t>
            </a:r>
            <a:r>
              <a:rPr lang="en">
                <a:solidFill>
                  <a:srgbClr val="333333"/>
                </a:solidFill>
                <a:latin typeface="Montserrat"/>
                <a:ea typeface="Montserrat"/>
                <a:cs typeface="Montserrat"/>
                <a:sym typeface="Montserrat"/>
              </a:rPr>
              <a:t> surface density map to estimate underground density map</a:t>
            </a:r>
            <a:endParaRPr>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What We </a:t>
            </a:r>
            <a:r>
              <a:rPr lang="en" sz="2600"/>
              <a:t>Accomplished</a:t>
            </a:r>
            <a:endParaRPr sz="2600"/>
          </a:p>
        </p:txBody>
      </p:sp>
      <p:sp>
        <p:nvSpPr>
          <p:cNvPr id="231" name="Google Shape;231;p40"/>
          <p:cNvSpPr txBox="1"/>
          <p:nvPr/>
        </p:nvSpPr>
        <p:spPr>
          <a:xfrm>
            <a:off x="1131775" y="1563800"/>
            <a:ext cx="64884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lang="en">
                <a:latin typeface="Montserrat"/>
                <a:ea typeface="Montserrat"/>
                <a:cs typeface="Montserrat"/>
                <a:sym typeface="Montserrat"/>
              </a:rPr>
              <a:t>Developed a methodology to estimate subsurface utility infrastructure density within NYC</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latin typeface="Montserrat"/>
                <a:ea typeface="Montserrat"/>
                <a:cs typeface="Montserrat"/>
                <a:sym typeface="Montserrat"/>
              </a:rPr>
              <a:t>Generated subsurface densities by Community District to permit a subsequent estimation of a utility pricing gap within NYC</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latin typeface="Montserrat"/>
                <a:ea typeface="Montserrat"/>
                <a:cs typeface="Montserrat"/>
                <a:sym typeface="Montserrat"/>
              </a:rPr>
              <a:t>Utilized the estimation of the pricing gap to support development of revenue sources for financing</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280750" y="33747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From Literature Review</a:t>
            </a:r>
            <a:endParaRPr sz="2600"/>
          </a:p>
        </p:txBody>
      </p:sp>
      <p:sp>
        <p:nvSpPr>
          <p:cNvPr id="237" name="Google Shape;237;p41"/>
          <p:cNvSpPr txBox="1"/>
          <p:nvPr/>
        </p:nvSpPr>
        <p:spPr>
          <a:xfrm>
            <a:off x="577500" y="1031925"/>
            <a:ext cx="7852200" cy="1108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Establish Relationship: </a:t>
            </a:r>
            <a:r>
              <a:rPr b="1" lang="en">
                <a:solidFill>
                  <a:schemeClr val="dk2"/>
                </a:solidFill>
                <a:latin typeface="Montserrat"/>
                <a:ea typeface="Montserrat"/>
                <a:cs typeface="Montserrat"/>
                <a:sym typeface="Montserrat"/>
              </a:rPr>
              <a:t> Of Population density and Subsurface density </a:t>
            </a:r>
            <a:r>
              <a:rPr lang="en" sz="1200">
                <a:solidFill>
                  <a:schemeClr val="dk2"/>
                </a:solidFill>
                <a:latin typeface="Montserrat"/>
                <a:ea typeface="Montserrat"/>
                <a:cs typeface="Montserrat"/>
                <a:sym typeface="Montserrat"/>
              </a:rPr>
              <a:t>(Frederiksen, 1981)</a:t>
            </a:r>
            <a:endParaRPr sz="1200">
              <a:solidFill>
                <a:schemeClr val="dk2"/>
              </a:solidFill>
              <a:latin typeface="Montserrat"/>
              <a:ea typeface="Montserrat"/>
              <a:cs typeface="Montserrat"/>
              <a:sym typeface="Montserrat"/>
            </a:endParaRPr>
          </a:p>
          <a:p>
            <a:pPr indent="457200" lvl="0" marL="0" rtl="0" algn="l">
              <a:spcBef>
                <a:spcPts val="0"/>
              </a:spcBef>
              <a:spcAft>
                <a:spcPts val="0"/>
              </a:spcAft>
              <a:buNone/>
            </a:pPr>
            <a:r>
              <a:rPr lang="en" sz="1200">
                <a:solidFill>
                  <a:schemeClr val="dk2"/>
                </a:solidFill>
                <a:latin typeface="Montserrat"/>
                <a:ea typeface="Montserrat"/>
                <a:cs typeface="Montserrat"/>
                <a:sym typeface="Montserrat"/>
              </a:rPr>
              <a:t>As well as per capita income v.s. subsurface density</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i="1" sz="800">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p:txBody>
      </p:sp>
      <p:sp>
        <p:nvSpPr>
          <p:cNvPr id="238" name="Google Shape;238;p41"/>
          <p:cNvSpPr txBox="1"/>
          <p:nvPr/>
        </p:nvSpPr>
        <p:spPr>
          <a:xfrm>
            <a:off x="577500" y="2009723"/>
            <a:ext cx="7989000" cy="800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Establish Methodology:</a:t>
            </a:r>
            <a:r>
              <a:rPr b="1" lang="en">
                <a:solidFill>
                  <a:schemeClr val="dk2"/>
                </a:solidFill>
                <a:latin typeface="Montserrat"/>
                <a:ea typeface="Montserrat"/>
                <a:cs typeface="Montserrat"/>
                <a:sym typeface="Montserrat"/>
              </a:rPr>
              <a:t> Calculate urban underground space use density in cities on average </a:t>
            </a:r>
            <a:r>
              <a:rPr lang="en" sz="1200">
                <a:solidFill>
                  <a:schemeClr val="dk2"/>
                </a:solidFill>
                <a:latin typeface="Montserrat"/>
                <a:ea typeface="Montserrat"/>
                <a:cs typeface="Montserrat"/>
                <a:sym typeface="Montserrat"/>
              </a:rPr>
              <a:t>(Bobylev, 2015)</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2"/>
                </a:solidFill>
                <a:latin typeface="Montserrat"/>
                <a:ea typeface="Montserrat"/>
                <a:cs typeface="Montserrat"/>
                <a:sym typeface="Montserrat"/>
              </a:rPr>
              <a:t>G</a:t>
            </a:r>
            <a:r>
              <a:rPr lang="en" sz="1200">
                <a:latin typeface="Montserrat"/>
                <a:ea typeface="Montserrat"/>
                <a:cs typeface="Montserrat"/>
                <a:sym typeface="Montserrat"/>
              </a:rPr>
              <a:t>enerate a citywide density map of the community districts , blocks and buildings</a:t>
            </a:r>
            <a:endParaRPr>
              <a:solidFill>
                <a:schemeClr val="dk2"/>
              </a:solidFill>
              <a:latin typeface="Montserrat"/>
              <a:ea typeface="Montserrat"/>
              <a:cs typeface="Montserrat"/>
              <a:sym typeface="Montserrat"/>
            </a:endParaRPr>
          </a:p>
        </p:txBody>
      </p:sp>
      <p:sp>
        <p:nvSpPr>
          <p:cNvPr id="239" name="Google Shape;239;p41"/>
          <p:cNvSpPr txBox="1"/>
          <p:nvPr/>
        </p:nvSpPr>
        <p:spPr>
          <a:xfrm>
            <a:off x="577500" y="2947748"/>
            <a:ext cx="7989000" cy="1385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b="1" lang="en">
                <a:solidFill>
                  <a:schemeClr val="dk1"/>
                </a:solidFill>
                <a:latin typeface="Montserrat"/>
                <a:ea typeface="Montserrat"/>
                <a:cs typeface="Montserrat"/>
                <a:sym typeface="Montserrat"/>
              </a:rPr>
              <a:t>Establish Methodology:</a:t>
            </a:r>
            <a:r>
              <a:rPr b="1" lang="en">
                <a:solidFill>
                  <a:schemeClr val="dk2"/>
                </a:solidFill>
                <a:latin typeface="Montserrat"/>
                <a:ea typeface="Montserrat"/>
                <a:cs typeface="Montserrat"/>
                <a:sym typeface="Montserrat"/>
              </a:rPr>
              <a:t> Cost evaluation is critical when utilizing subsurface PROW to improve surface PROW efficiency, so that the marginal cost of implementing solutions is not greater than the marginal increase in mobility </a:t>
            </a:r>
            <a:r>
              <a:rPr lang="en" sz="1200">
                <a:solidFill>
                  <a:schemeClr val="dk2"/>
                </a:solidFill>
                <a:latin typeface="Montserrat"/>
                <a:ea typeface="Montserrat"/>
                <a:cs typeface="Montserrat"/>
                <a:sym typeface="Montserrat"/>
              </a:rPr>
              <a:t>(Bertaud, 2018)</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The fact that urban commuters only pay a small fraction of their trip costs makes this evaluation eve more difficult</a:t>
            </a:r>
            <a:endParaRPr>
              <a:solidFill>
                <a:schemeClr val="dk2"/>
              </a:solidFill>
              <a:highlight>
                <a:srgbClr val="FF0000"/>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